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9" r:id="rId2"/>
    <p:sldId id="290" r:id="rId3"/>
  </p:sldIdLst>
  <p:sldSz cx="12801600" cy="9601200" type="A3"/>
  <p:notesSz cx="10186988" cy="14609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4343" autoAdjust="0"/>
  </p:normalViewPr>
  <p:slideViewPr>
    <p:cSldViewPr snapToGrid="0">
      <p:cViewPr varScale="1">
        <p:scale>
          <a:sx n="49" d="100"/>
          <a:sy n="49" d="100"/>
        </p:scale>
        <p:origin x="16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14362" cy="733025"/>
          </a:xfrm>
          <a:prstGeom prst="rect">
            <a:avLst/>
          </a:prstGeom>
        </p:spPr>
        <p:txBody>
          <a:bodyPr vert="horz" lIns="141682" tIns="70841" rIns="141682" bIns="70841" rtlCol="0"/>
          <a:lstStyle>
            <a:lvl1pPr algn="l">
              <a:defRPr sz="19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70269" y="0"/>
            <a:ext cx="4414362" cy="733025"/>
          </a:xfrm>
          <a:prstGeom prst="rect">
            <a:avLst/>
          </a:prstGeom>
        </p:spPr>
        <p:txBody>
          <a:bodyPr vert="horz" lIns="141682" tIns="70841" rIns="141682" bIns="70841" rtlCol="0"/>
          <a:lstStyle>
            <a:lvl1pPr algn="r">
              <a:defRPr sz="1900"/>
            </a:lvl1pPr>
          </a:lstStyle>
          <a:p>
            <a:fld id="{4CAC95ED-055A-46B3-95D3-536EAE2489FC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06575" y="1827213"/>
            <a:ext cx="6573838" cy="492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1682" tIns="70841" rIns="141682" bIns="7084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18700" y="7030948"/>
            <a:ext cx="8149590" cy="5752594"/>
          </a:xfrm>
          <a:prstGeom prst="rect">
            <a:avLst/>
          </a:prstGeom>
        </p:spPr>
        <p:txBody>
          <a:bodyPr vert="horz" lIns="141682" tIns="70841" rIns="141682" bIns="7084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876741"/>
            <a:ext cx="4414362" cy="733024"/>
          </a:xfrm>
          <a:prstGeom prst="rect">
            <a:avLst/>
          </a:prstGeom>
        </p:spPr>
        <p:txBody>
          <a:bodyPr vert="horz" lIns="141682" tIns="70841" rIns="141682" bIns="70841" rtlCol="0" anchor="b"/>
          <a:lstStyle>
            <a:lvl1pPr algn="l">
              <a:defRPr sz="1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70269" y="13876741"/>
            <a:ext cx="4414362" cy="733024"/>
          </a:xfrm>
          <a:prstGeom prst="rect">
            <a:avLst/>
          </a:prstGeom>
        </p:spPr>
        <p:txBody>
          <a:bodyPr vert="horz" lIns="141682" tIns="70841" rIns="141682" bIns="70841" rtlCol="0" anchor="b"/>
          <a:lstStyle>
            <a:lvl1pPr algn="r">
              <a:defRPr sz="1900"/>
            </a:lvl1pPr>
          </a:lstStyle>
          <a:p>
            <a:fld id="{9193866F-AA3B-4A5C-B9B3-7BA53F34D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46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06575" y="1827213"/>
            <a:ext cx="6573838" cy="4929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3866F-AA3B-4A5C-B9B3-7BA53F34DE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579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06575" y="1827213"/>
            <a:ext cx="6573838" cy="4929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3866F-AA3B-4A5C-B9B3-7BA53F34DEF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8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3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21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48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8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1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9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9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4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75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ACA46-6A3E-46C2-BC26-760ED4533699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13BF4-B4AE-4820-B3EA-9F493DD1AD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06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10" Type="http://schemas.openxmlformats.org/officeDocument/2006/relationships/image" Target="../media/image10.jpeg"/><Relationship Id="rId4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977175"/>
              </p:ext>
            </p:extLst>
          </p:nvPr>
        </p:nvGraphicFramePr>
        <p:xfrm>
          <a:off x="4409610" y="175698"/>
          <a:ext cx="2662207" cy="2663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207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502624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Locational Knowledge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2160675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Top 7 countries most affected by climate change: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>
                          <a:latin typeface="CCW Precursive 7" panose="03050602040000000000" pitchFamily="66" charset="0"/>
                        </a:rPr>
                        <a:t>Japan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>
                          <a:latin typeface="CCW Precursive 7" panose="03050602040000000000" pitchFamily="66" charset="0"/>
                        </a:rPr>
                        <a:t>Philippines 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>
                          <a:latin typeface="CCW Precursive 7" panose="03050602040000000000" pitchFamily="66" charset="0"/>
                        </a:rPr>
                        <a:t>Germany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>
                          <a:latin typeface="CCW Precursive 7" panose="03050602040000000000" pitchFamily="66" charset="0"/>
                        </a:rPr>
                        <a:t>Madagascar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>
                          <a:latin typeface="CCW Precursive 7" panose="03050602040000000000" pitchFamily="66" charset="0"/>
                        </a:rPr>
                        <a:t>India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>
                          <a:latin typeface="CCW Precursive 7" panose="03050602040000000000" pitchFamily="66" charset="0"/>
                        </a:rPr>
                        <a:t>Sri</a:t>
                      </a:r>
                      <a:r>
                        <a:rPr lang="en-GB" sz="1200" baseline="0" dirty="0">
                          <a:latin typeface="CCW Precursive 7" panose="03050602040000000000" pitchFamily="66" charset="0"/>
                        </a:rPr>
                        <a:t> Lanka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baseline="0" dirty="0">
                          <a:latin typeface="CCW Precursive 7" panose="03050602040000000000" pitchFamily="66" charset="0"/>
                        </a:rPr>
                        <a:t>Kenya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816216"/>
              </p:ext>
            </p:extLst>
          </p:nvPr>
        </p:nvGraphicFramePr>
        <p:xfrm>
          <a:off x="175396" y="165629"/>
          <a:ext cx="4148954" cy="64509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0954">
                  <a:extLst>
                    <a:ext uri="{9D8B030D-6E8A-4147-A177-3AD203B41FA5}">
                      <a16:colId xmlns:a16="http://schemas.microsoft.com/office/drawing/2014/main" val="24063604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36449248"/>
                    </a:ext>
                  </a:extLst>
                </a:gridCol>
              </a:tblGrid>
              <a:tr h="39317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Vocabulary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062413"/>
                  </a:ext>
                </a:extLst>
              </a:tr>
              <a:tr h="666059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1000" baseline="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large area characterised</a:t>
                      </a:r>
                      <a:r>
                        <a:rPr lang="en-GB" sz="1000" baseline="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by its vegetation, soil, climate and wildlife </a:t>
                      </a:r>
                      <a:endParaRPr lang="en-GB" sz="10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2946160"/>
                  </a:ext>
                </a:extLst>
              </a:tr>
              <a:tr h="51305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natural world as a whole or in a particular geographical area</a:t>
                      </a:r>
                      <a:endParaRPr lang="en-GB" sz="10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8978057"/>
                  </a:ext>
                </a:extLst>
              </a:tr>
              <a:tr h="58389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imate </a:t>
                      </a: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ang</a:t>
                      </a: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the shift in the earth's usual weather conditions over many years</a:t>
                      </a:r>
                      <a:endParaRPr lang="en-GB" sz="1000" b="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9111709"/>
                  </a:ext>
                </a:extLst>
              </a:tr>
              <a:tr h="40460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pher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layer of gases surrounding the earth</a:t>
                      </a:r>
                      <a:endParaRPr lang="en-GB" sz="10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2093921"/>
                  </a:ext>
                </a:extLst>
              </a:tr>
              <a:tr h="501004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enho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</a:t>
                      </a: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carbon dioxide,</a:t>
                      </a:r>
                      <a:r>
                        <a:rPr lang="en-GB" sz="1000" baseline="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methane, water vapour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5318936"/>
                  </a:ext>
                </a:extLst>
              </a:tr>
              <a:tr h="865315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 </a:t>
                      </a: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When greenhouse gasses are released into the atmosphere, more heat is trapped, making the planet warmer.</a:t>
                      </a:r>
                      <a:endParaRPr lang="en-GB" sz="10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2416060"/>
                  </a:ext>
                </a:extLst>
              </a:tr>
              <a:tr h="58389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</a:t>
                      </a: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the amount of carbon dioxide released into the air because of your own energy needs</a:t>
                      </a:r>
                      <a:endParaRPr lang="en-GB" sz="1000" b="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0453336"/>
                  </a:ext>
                </a:extLst>
              </a:tr>
              <a:tr h="58389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issio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release of carbon into the atmosphere </a:t>
                      </a:r>
                      <a:endParaRPr lang="en-GB" sz="1000" b="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7718992"/>
                  </a:ext>
                </a:extLst>
              </a:tr>
              <a:tr h="647388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</a:t>
                      </a:r>
                      <a:r>
                        <a:rPr lang="en-GB" sz="1000" dirty="0">
                          <a:effectLst/>
                          <a:latin typeface="XCCW Joined PC7b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sil </a:t>
                      </a:r>
                      <a:r>
                        <a:rPr lang="en-GB" sz="1000" dirty="0">
                          <a:effectLst/>
                          <a:latin typeface="XCCW Joined PC7c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</a:t>
                      </a: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natural fuel such as coal or gas, formed from the remains of living things</a:t>
                      </a:r>
                      <a:endParaRPr lang="en-GB" sz="1000" b="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6543074"/>
                  </a:ext>
                </a:extLst>
              </a:tr>
              <a:tr h="7087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thematic</a:t>
                      </a:r>
                      <a:r>
                        <a:rPr lang="en-GB" sz="1000" baseline="0" dirty="0">
                          <a:effectLst/>
                          <a:latin typeface="XCCW Joined PC7a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map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type of map that portrays the geographic pattern of a particular subject matter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943907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33427"/>
              </p:ext>
            </p:extLst>
          </p:nvPr>
        </p:nvGraphicFramePr>
        <p:xfrm>
          <a:off x="7782128" y="1159174"/>
          <a:ext cx="4887629" cy="2021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561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  <a:gridCol w="2272068">
                  <a:extLst>
                    <a:ext uri="{9D8B030D-6E8A-4147-A177-3AD203B41FA5}">
                      <a16:colId xmlns:a16="http://schemas.microsoft.com/office/drawing/2014/main" val="3992489937"/>
                    </a:ext>
                  </a:extLst>
                </a:gridCol>
              </a:tblGrid>
              <a:tr h="65017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Knowledge of environmental, physical and human geography processes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21731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Five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major biomes: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Aquatic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Grassland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Forest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Desert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Tundra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Climate zones: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Mediterranean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Arid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Tropical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Mountain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Polar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Temperate</a:t>
                      </a:r>
                      <a:endParaRPr lang="en-GB" sz="600" kern="120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739162"/>
              </p:ext>
            </p:extLst>
          </p:nvPr>
        </p:nvGraphicFramePr>
        <p:xfrm>
          <a:off x="4495413" y="8147392"/>
          <a:ext cx="8229674" cy="127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74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333230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Geographical Skills and Fieldwork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77728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latin typeface="CCW Precursive 7" panose="03050602040000000000" pitchFamily="66" charset="0"/>
                        </a:rPr>
                        <a:t>Geographers</a:t>
                      </a:r>
                      <a:r>
                        <a:rPr lang="en-GB" sz="1100" baseline="0" dirty="0">
                          <a:latin typeface="CCW Precursive 7" panose="03050602040000000000" pitchFamily="66" charset="0"/>
                        </a:rPr>
                        <a:t> can 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use thematic maps to show a theme connected with a specific geographic area.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Geographers</a:t>
                      </a:r>
                      <a:r>
                        <a:rPr lang="en-GB" sz="11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c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an make clearly explained links between observations or changes locally and the wider world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4705" y="363616"/>
            <a:ext cx="856211" cy="82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4" name="Picture 13" descr="Image result for greta thunberg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351" y="230450"/>
            <a:ext cx="1627819" cy="82466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8697836" y="107461"/>
            <a:ext cx="353137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CW Precursive 7" panose="03050602040000000000" pitchFamily="66" charset="0"/>
              </a:rPr>
              <a:t>Geography – Year 6</a:t>
            </a:r>
          </a:p>
          <a:p>
            <a:pPr algn="ctr"/>
            <a:endParaRPr lang="en-GB" sz="1100" dirty="0">
              <a:latin typeface="CCW Precursive 7" panose="03050602040000000000" pitchFamily="66" charset="0"/>
            </a:endParaRPr>
          </a:p>
          <a:p>
            <a:pPr algn="ctr"/>
            <a:r>
              <a:rPr lang="en-GB" sz="2000" dirty="0">
                <a:latin typeface="CCW Precursive 7" panose="03050602040000000000" pitchFamily="66" charset="0"/>
              </a:rPr>
              <a:t>Spring 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100262"/>
              </p:ext>
            </p:extLst>
          </p:nvPr>
        </p:nvGraphicFramePr>
        <p:xfrm>
          <a:off x="143214" y="6757988"/>
          <a:ext cx="4266396" cy="2736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396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557212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Physical Geography – Impacts of climate change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88934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Rise in sea levels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Ice</a:t>
                      </a:r>
                      <a:r>
                        <a:rPr lang="en-GB" sz="14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caps are melting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Animal</a:t>
                      </a:r>
                      <a:r>
                        <a:rPr lang="en-GB" sz="14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extinction – habitats destroyed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Extre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me weather and frequent storms – flooding, tsunamis, bushfires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Hotter temperatures</a:t>
                      </a:r>
                      <a:r>
                        <a:rPr lang="en-GB" sz="14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(bushfires, droughts)</a:t>
                      </a:r>
                      <a:endParaRPr lang="en-GB" sz="1400" dirty="0">
                        <a:latin typeface="CCW Precursive 7" panose="03050602040000000000" pitchFamily="66" charset="0"/>
                        <a:ea typeface="Calibri" panose="020F0502020204030204" pitchFamily="34" charset="0"/>
                      </a:endParaRPr>
                    </a:p>
                    <a:p>
                      <a:pPr algn="ctr"/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2206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317323"/>
              </p:ext>
            </p:extLst>
          </p:nvPr>
        </p:nvGraphicFramePr>
        <p:xfrm>
          <a:off x="4409610" y="3233503"/>
          <a:ext cx="8238558" cy="103164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494">
                  <a:extLst>
                    <a:ext uri="{9D8B030D-6E8A-4147-A177-3AD203B41FA5}">
                      <a16:colId xmlns:a16="http://schemas.microsoft.com/office/drawing/2014/main" val="3613327851"/>
                    </a:ext>
                  </a:extLst>
                </a:gridCol>
                <a:gridCol w="1705399">
                  <a:extLst>
                    <a:ext uri="{9D8B030D-6E8A-4147-A177-3AD203B41FA5}">
                      <a16:colId xmlns:a16="http://schemas.microsoft.com/office/drawing/2014/main" val="3975868205"/>
                    </a:ext>
                  </a:extLst>
                </a:gridCol>
                <a:gridCol w="1609590">
                  <a:extLst>
                    <a:ext uri="{9D8B030D-6E8A-4147-A177-3AD203B41FA5}">
                      <a16:colId xmlns:a16="http://schemas.microsoft.com/office/drawing/2014/main" val="1939685137"/>
                    </a:ext>
                  </a:extLst>
                </a:gridCol>
                <a:gridCol w="2029107">
                  <a:extLst>
                    <a:ext uri="{9D8B030D-6E8A-4147-A177-3AD203B41FA5}">
                      <a16:colId xmlns:a16="http://schemas.microsoft.com/office/drawing/2014/main" val="4123558740"/>
                    </a:ext>
                  </a:extLst>
                </a:gridCol>
                <a:gridCol w="1522968">
                  <a:extLst>
                    <a:ext uri="{9D8B030D-6E8A-4147-A177-3AD203B41FA5}">
                      <a16:colId xmlns:a16="http://schemas.microsoft.com/office/drawing/2014/main" val="3880335909"/>
                    </a:ext>
                  </a:extLst>
                </a:gridCol>
              </a:tblGrid>
              <a:tr h="299915"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Human Geography – Human causes of climate change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728701"/>
                  </a:ext>
                </a:extLst>
              </a:tr>
              <a:tr h="247805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CW Precursive 7" panose="03050602040000000000" pitchFamily="66" charset="0"/>
                          <a:ea typeface="Times New Roman" panose="02020603050405020304" pitchFamily="18" charset="0"/>
                        </a:rPr>
                        <a:t>Oil and gas</a:t>
                      </a:r>
                      <a:endParaRPr lang="en-GB" sz="1100" dirty="0">
                        <a:latin typeface="CCW Precursive 7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Industrialization</a:t>
                      </a:r>
                      <a:endParaRPr lang="en-GB" sz="11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CW Precursive 7" panose="03050602040000000000" pitchFamily="66" charset="0"/>
                          <a:ea typeface="Times New Roman" panose="02020603050405020304" pitchFamily="18" charset="0"/>
                        </a:rPr>
                        <a:t>Oil drilling</a:t>
                      </a:r>
                      <a:endParaRPr lang="en-GB" sz="1100" dirty="0">
                        <a:latin typeface="CCW Precursive 7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dirty="0"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Transport and vehicles </a:t>
                      </a:r>
                      <a:endParaRPr lang="en-GB" sz="1100" dirty="0">
                        <a:latin typeface="CCW Precursive 7" panose="03050602040000000000" pitchFamily="66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Over</a:t>
                      </a:r>
                      <a:r>
                        <a:rPr lang="en-US" sz="1100" baseline="0" dirty="0"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fishing</a:t>
                      </a:r>
                      <a:endParaRPr lang="en-GB" sz="11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288636"/>
                  </a:ext>
                </a:extLst>
              </a:tr>
              <a:tr h="279555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Consumerism</a:t>
                      </a:r>
                      <a:endParaRPr lang="en-GB" sz="11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CW Precursive 7" panose="03050602040000000000" pitchFamily="66" charset="0"/>
                          <a:ea typeface="Times New Roman" panose="02020603050405020304" pitchFamily="18" charset="0"/>
                        </a:rPr>
                        <a:t>Deforestation</a:t>
                      </a:r>
                      <a:endParaRPr lang="en-GB" sz="11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Over</a:t>
                      </a:r>
                      <a:r>
                        <a:rPr lang="en-US" sz="1100" baseline="0" dirty="0"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</a:t>
                      </a:r>
                      <a:r>
                        <a:rPr lang="en-US" sz="1100" dirty="0"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arming</a:t>
                      </a:r>
                      <a:endParaRPr lang="en-GB" sz="11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CW Precursive 7" panose="03050602040000000000" pitchFamily="66" charset="0"/>
                        </a:rPr>
                        <a:t>Power 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CW Precursive 7" panose="03050602040000000000" pitchFamily="66" charset="0"/>
                        </a:rPr>
                        <a:t>Waste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71200"/>
                  </a:ext>
                </a:extLst>
              </a:tr>
            </a:tbl>
          </a:graphicData>
        </a:graphic>
      </p:graphicFrame>
      <p:pic>
        <p:nvPicPr>
          <p:cNvPr id="1036" name="Picture 12" descr="Machine generated alternative text:&#10;O Sun &#10;«oosphere &#10;Earth 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541" y="1698182"/>
            <a:ext cx="1474272" cy="147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740520"/>
              </p:ext>
            </p:extLst>
          </p:nvPr>
        </p:nvGraphicFramePr>
        <p:xfrm>
          <a:off x="8477252" y="4385009"/>
          <a:ext cx="4148952" cy="1236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8952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368279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Australian</a:t>
                      </a:r>
                      <a:r>
                        <a:rPr lang="en-GB" sz="1200" b="1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Bushfires</a:t>
                      </a:r>
                    </a:p>
                    <a:p>
                      <a:pPr algn="ctr"/>
                      <a:r>
                        <a:rPr lang="en-GB" sz="1200" b="1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2019 - 2020</a:t>
                      </a:r>
                      <a:endParaRPr lang="en-GB" sz="120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245536"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12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 of </a:t>
                      </a:r>
                      <a:r>
                        <a:rPr lang="en-GB" sz="12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</a:t>
                      </a:r>
                      <a:r>
                        <a:rPr lang="en-GB" sz="12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warming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billion tonnes of CO2 released 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Homes destroyed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Animals died / lost habitats</a:t>
                      </a:r>
                      <a:endParaRPr lang="en-GB" sz="12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411825"/>
              </p:ext>
            </p:extLst>
          </p:nvPr>
        </p:nvGraphicFramePr>
        <p:xfrm>
          <a:off x="8451095" y="5797089"/>
          <a:ext cx="4148952" cy="121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8952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242874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Iceland</a:t>
                      </a:r>
                      <a:endParaRPr lang="en-GB" sz="120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944355"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349625" algn="l"/>
                        </a:tabLst>
                      </a:pPr>
                      <a:r>
                        <a:rPr lang="en-GB" sz="12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Aims to be carbon neutral by 2040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34962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All of the city’s electricity is produced with hydroelectric power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34962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Houses are geothermally heated</a:t>
                      </a: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pic>
        <p:nvPicPr>
          <p:cNvPr id="1038" name="Picture 14" descr="Hrauneyjafoss Power Station - The National Power Company of Icela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158" y="6978574"/>
            <a:ext cx="1690889" cy="111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49708"/>
              </p:ext>
            </p:extLst>
          </p:nvPr>
        </p:nvGraphicFramePr>
        <p:xfrm>
          <a:off x="4476500" y="4762340"/>
          <a:ext cx="3889335" cy="1477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35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302800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Japan</a:t>
                      </a:r>
                      <a:endParaRPr lang="en-GB" sz="120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174429"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349625" algn="l"/>
                        </a:tabLst>
                      </a:pPr>
                      <a:r>
                        <a:rPr lang="en-GB" sz="12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Rising temperatures are hindering production of vital</a:t>
                      </a:r>
                      <a:r>
                        <a:rPr lang="en-GB" sz="12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grain (rice), fish and fruit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349625" algn="l"/>
                        </a:tabLst>
                      </a:pPr>
                      <a:r>
                        <a:rPr lang="en-GB" sz="12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Frequent tsunamis, and storms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349625" algn="l"/>
                        </a:tabLst>
                      </a:pPr>
                      <a:r>
                        <a:rPr lang="en-GB" sz="12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Coral reefs are dying</a:t>
                      </a:r>
                      <a:endParaRPr lang="en-GB" sz="12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39702"/>
              </p:ext>
            </p:extLst>
          </p:nvPr>
        </p:nvGraphicFramePr>
        <p:xfrm>
          <a:off x="4495956" y="6414498"/>
          <a:ext cx="3869879" cy="1412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9879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280103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BEDZED</a:t>
                      </a:r>
                      <a:endParaRPr lang="en-GB" sz="120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132638"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UK’s first major zero carbon community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Eco-village in South London 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homes</a:t>
                      </a:r>
                      <a:r>
                        <a:rPr lang="en-GB" sz="12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m</a:t>
                      </a:r>
                      <a:r>
                        <a:rPr lang="en-GB" sz="12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ajor electricity</a:t>
                      </a:r>
                      <a:r>
                        <a:rPr lang="en-GB" sz="12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energy savings</a:t>
                      </a:r>
                      <a:endParaRPr lang="en-GB" sz="12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77252" y="7015764"/>
            <a:ext cx="1786643" cy="108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3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3456" y="6623813"/>
            <a:ext cx="885535" cy="135551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09610" y="175698"/>
          <a:ext cx="3171242" cy="2131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242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411241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Locational Knowledge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720434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Top 7 countries most affected by climate change: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75396" y="165631"/>
          <a:ext cx="4148954" cy="69666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0954">
                  <a:extLst>
                    <a:ext uri="{9D8B030D-6E8A-4147-A177-3AD203B41FA5}">
                      <a16:colId xmlns:a16="http://schemas.microsoft.com/office/drawing/2014/main" val="24063604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36449248"/>
                    </a:ext>
                  </a:extLst>
                </a:gridCol>
              </a:tblGrid>
              <a:tr h="31537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Vocabulary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062413"/>
                  </a:ext>
                </a:extLst>
              </a:tr>
              <a:tr h="458335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zone that is categorised by a generally consistent climate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9664027"/>
                  </a:ext>
                </a:extLst>
              </a:tr>
              <a:tr h="61514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1000" baseline="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large area characterised</a:t>
                      </a:r>
                      <a:r>
                        <a:rPr lang="en-GB" sz="1000" baseline="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by its vegetation, soil, climate and wildlife </a:t>
                      </a:r>
                      <a:endParaRPr lang="en-GB" sz="10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2946160"/>
                  </a:ext>
                </a:extLst>
              </a:tr>
              <a:tr h="473830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natural world as a whole or in a particular geographical area</a:t>
                      </a:r>
                      <a:endParaRPr lang="en-GB" sz="10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8978057"/>
                  </a:ext>
                </a:extLst>
              </a:tr>
              <a:tr h="53925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the shift in the Earth's usual weather conditions over many years</a:t>
                      </a:r>
                      <a:endParaRPr lang="en-GB" sz="1000" b="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9111709"/>
                  </a:ext>
                </a:extLst>
              </a:tr>
              <a:tr h="373669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layer of gases surrounding the earth</a:t>
                      </a:r>
                      <a:endParaRPr lang="en-GB" sz="10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93921"/>
                  </a:ext>
                </a:extLst>
              </a:tr>
              <a:tr h="462703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carbon dioxide,</a:t>
                      </a:r>
                      <a:r>
                        <a:rPr lang="en-GB" sz="1000" baseline="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00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methane, water vapour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318936"/>
                  </a:ext>
                </a:extLst>
              </a:tr>
              <a:tr h="799163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When greenhouse gasses are released into the atmosphere, more heat is trapped, making the planet warmer.</a:t>
                      </a:r>
                      <a:endParaRPr lang="en-GB" sz="10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2416060"/>
                  </a:ext>
                </a:extLst>
              </a:tr>
              <a:tr h="53925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the amount of carbon dioxide released into the air because of your own energy needs</a:t>
                      </a:r>
                      <a:endParaRPr lang="en-GB" sz="1000" b="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0453336"/>
                  </a:ext>
                </a:extLst>
              </a:tr>
              <a:tr h="53925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solidFill>
                            <a:srgbClr val="222222"/>
                          </a:solidFill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release of carbon into the atmosphere </a:t>
                      </a:r>
                      <a:endParaRPr lang="en-GB" sz="1000" b="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7718992"/>
                  </a:ext>
                </a:extLst>
              </a:tr>
              <a:tr h="597896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natural fuel such as coal or gas, formed from the remains of living things</a:t>
                      </a:r>
                      <a:endParaRPr lang="en-GB" sz="1000" b="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543074"/>
                  </a:ext>
                </a:extLst>
              </a:tr>
              <a:tr h="654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type of map that portrays the geographic pattern of a particular subject matter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9439078"/>
                  </a:ext>
                </a:extLst>
              </a:tr>
              <a:tr h="5982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000" b="0" i="0" dirty="0">
                          <a:solidFill>
                            <a:srgbClr val="202124"/>
                          </a:solidFill>
                          <a:effectLst/>
                          <a:latin typeface="CCW Precursive 7" panose="03050602040000000000" pitchFamily="66" charset="0"/>
                        </a:rPr>
                        <a:t>an area with distinct plant types, determined by climate, soil, drainage and elevation</a:t>
                      </a:r>
                      <a:endParaRPr lang="en-GB" sz="1000" b="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00725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01257" y="1159174"/>
          <a:ext cx="3568500" cy="1948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643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  <a:gridCol w="1658857">
                  <a:extLst>
                    <a:ext uri="{9D8B030D-6E8A-4147-A177-3AD203B41FA5}">
                      <a16:colId xmlns:a16="http://schemas.microsoft.com/office/drawing/2014/main" val="3992489937"/>
                    </a:ext>
                  </a:extLst>
                </a:gridCol>
              </a:tblGrid>
              <a:tr h="72177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Knowledge of environmental, physical and human geography processes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21731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Five</a:t>
                      </a: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major biomes: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Six</a:t>
                      </a: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c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limate zones: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_________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380558" y="8035255"/>
          <a:ext cx="8248598" cy="143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8598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356065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Geographical Skills and Fieldwork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07653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latin typeface="CCW Precursive 7" panose="03050602040000000000" pitchFamily="66" charset="0"/>
                        </a:rPr>
                        <a:t>Geographers</a:t>
                      </a:r>
                      <a:r>
                        <a:rPr lang="en-GB" sz="1200" baseline="0" dirty="0">
                          <a:latin typeface="CCW Precursive 7" panose="03050602040000000000" pitchFamily="66" charset="0"/>
                        </a:rPr>
                        <a:t> can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use thematic maps to show a theme connected with a specific geographic area.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CW Precursive 7" panose="03050602040000000000" pitchFamily="66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Geographers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c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an make clearly explained links between observations or changes locally and the wider world.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8657" y="261799"/>
            <a:ext cx="881099" cy="84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4" name="Picture 13" descr="Image result for greta thunberg&quot;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024" y="2412724"/>
            <a:ext cx="1739202" cy="82466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8466508" y="205725"/>
            <a:ext cx="353137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CW Precursive 7" panose="03050602040000000000" pitchFamily="66" charset="0"/>
              </a:rPr>
              <a:t>Geography – Year 6</a:t>
            </a:r>
          </a:p>
          <a:p>
            <a:pPr algn="ctr"/>
            <a:endParaRPr lang="en-GB" sz="1100" dirty="0">
              <a:latin typeface="CCW Precursive 7" panose="03050602040000000000" pitchFamily="66" charset="0"/>
            </a:endParaRPr>
          </a:p>
          <a:p>
            <a:pPr algn="ctr"/>
            <a:r>
              <a:rPr lang="en-GB" sz="2000" dirty="0">
                <a:latin typeface="CCW Precursive 7" panose="03050602040000000000" pitchFamily="66" charset="0"/>
              </a:rPr>
              <a:t>Spring 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5396" y="7276012"/>
          <a:ext cx="4148954" cy="219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8954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566468">
                <a:tc>
                  <a:txBody>
                    <a:bodyPr/>
                    <a:lstStyle/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Physical Geography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352131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Physical impacts of climate change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025954"/>
                  </a:ext>
                </a:extLst>
              </a:tr>
              <a:tr h="1273239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100" dirty="0">
                        <a:latin typeface="CCW Precursive 7" panose="03050602040000000000" pitchFamily="66" charset="0"/>
                        <a:ea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409610" y="3268622"/>
          <a:ext cx="8238558" cy="11526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494">
                  <a:extLst>
                    <a:ext uri="{9D8B030D-6E8A-4147-A177-3AD203B41FA5}">
                      <a16:colId xmlns:a16="http://schemas.microsoft.com/office/drawing/2014/main" val="3613327851"/>
                    </a:ext>
                  </a:extLst>
                </a:gridCol>
                <a:gridCol w="1705399">
                  <a:extLst>
                    <a:ext uri="{9D8B030D-6E8A-4147-A177-3AD203B41FA5}">
                      <a16:colId xmlns:a16="http://schemas.microsoft.com/office/drawing/2014/main" val="3975868205"/>
                    </a:ext>
                  </a:extLst>
                </a:gridCol>
                <a:gridCol w="1609590">
                  <a:extLst>
                    <a:ext uri="{9D8B030D-6E8A-4147-A177-3AD203B41FA5}">
                      <a16:colId xmlns:a16="http://schemas.microsoft.com/office/drawing/2014/main" val="1939685137"/>
                    </a:ext>
                  </a:extLst>
                </a:gridCol>
                <a:gridCol w="2445348">
                  <a:extLst>
                    <a:ext uri="{9D8B030D-6E8A-4147-A177-3AD203B41FA5}">
                      <a16:colId xmlns:a16="http://schemas.microsoft.com/office/drawing/2014/main" val="4123558740"/>
                    </a:ext>
                  </a:extLst>
                </a:gridCol>
                <a:gridCol w="1106727">
                  <a:extLst>
                    <a:ext uri="{9D8B030D-6E8A-4147-A177-3AD203B41FA5}">
                      <a16:colId xmlns:a16="http://schemas.microsoft.com/office/drawing/2014/main" val="3880335909"/>
                    </a:ext>
                  </a:extLst>
                </a:gridCol>
              </a:tblGrid>
              <a:tr h="272595"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Human Geography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728701"/>
                  </a:ext>
                </a:extLst>
              </a:tr>
              <a:tr h="285041">
                <a:tc gridSpan="5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CCW Precursive 7" panose="03050602040000000000" pitchFamily="66" charset="0"/>
                        </a:rPr>
                        <a:t>Human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causes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  <a:latin typeface="CCW Precursive 7" panose="03050602040000000000" pitchFamily="66" charset="0"/>
                        </a:rPr>
                        <a:t> of climate change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dirty="0">
                        <a:latin typeface="CCW Precursive 7" panose="03050602040000000000" pitchFamily="66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53972"/>
                  </a:ext>
                </a:extLst>
              </a:tr>
              <a:tr h="256098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CW Precursive 7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CCW Precursive 7" panose="03050602040000000000" pitchFamily="66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000" dirty="0">
                        <a:latin typeface="CCW Precursive 7" panose="03050602040000000000" pitchFamily="66" charset="0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288636"/>
                  </a:ext>
                </a:extLst>
              </a:tr>
              <a:tr h="306666">
                <a:tc>
                  <a:txBody>
                    <a:bodyPr/>
                    <a:lstStyle/>
                    <a:p>
                      <a:endParaRPr lang="en-GB" sz="10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CW Precursive 7" panose="030506020400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171200"/>
                  </a:ext>
                </a:extLst>
              </a:tr>
            </a:tbl>
          </a:graphicData>
        </a:graphic>
      </p:graphicFrame>
      <p:pic>
        <p:nvPicPr>
          <p:cNvPr id="17" name="Picture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324" y="619331"/>
            <a:ext cx="973405" cy="1074655"/>
          </a:xfrm>
          <a:prstGeom prst="rect">
            <a:avLst/>
          </a:prstGeom>
        </p:spPr>
      </p:pic>
      <p:pic>
        <p:nvPicPr>
          <p:cNvPr id="1026" name="Picture 2" descr="What's The Carbon Footprint of Solar Panels? | The Eco Expert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471" y="6842701"/>
            <a:ext cx="1928697" cy="108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80559" y="6663455"/>
            <a:ext cx="2083742" cy="1259937"/>
          </a:xfrm>
          <a:prstGeom prst="rect">
            <a:avLst/>
          </a:prstGeom>
        </p:spPr>
      </p:pic>
      <p:pic>
        <p:nvPicPr>
          <p:cNvPr id="1036" name="Picture 12" descr="Machine generated alternative text:&#10;O Sun &#10;«oosphere &#10;Earth 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856" y="1851606"/>
            <a:ext cx="1256397" cy="125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396903" y="4465830"/>
          <a:ext cx="1965797" cy="2085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797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479235">
                <a:tc>
                  <a:txBody>
                    <a:bodyPr/>
                    <a:lstStyle/>
                    <a:p>
                      <a:pPr algn="ctr"/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Australian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Bushfires</a:t>
                      </a:r>
                    </a:p>
                    <a:p>
                      <a:pPr algn="ctr"/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20__ __ - 20_0</a:t>
                      </a: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606527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0960100" y="4488420"/>
          <a:ext cx="1688068" cy="224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068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438320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Iceland</a:t>
                      </a:r>
                      <a:endParaRPr lang="en-GB" sz="105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804097"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349625" algn="l"/>
                        </a:tabLs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pic>
        <p:nvPicPr>
          <p:cNvPr id="1038" name="Picture 14" descr="Hrauneyjafoss Power Station - The National Power Company of Iceland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17" y="6623813"/>
            <a:ext cx="2008907" cy="132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464300" y="4477156"/>
          <a:ext cx="2273300" cy="2074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300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408531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Japan</a:t>
                      </a:r>
                      <a:endParaRPr lang="en-GB" sz="70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66590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3349625" algn="l"/>
                        </a:tabLst>
                      </a:pPr>
                      <a:endParaRPr lang="en-GB" sz="1000" baseline="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8839200" y="4477156"/>
          <a:ext cx="2019300" cy="2034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899769562"/>
                    </a:ext>
                  </a:extLst>
                </a:gridCol>
              </a:tblGrid>
              <a:tr h="393940"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CW Precursive 7" panose="03050602040000000000" pitchFamily="66" charset="0"/>
                          <a:ea typeface="+mn-ea"/>
                          <a:cs typeface="+mn-cs"/>
                        </a:rPr>
                        <a:t>BEDZED</a:t>
                      </a:r>
                      <a:endParaRPr lang="en-GB" sz="1050" dirty="0">
                        <a:solidFill>
                          <a:schemeClr val="tx1"/>
                        </a:solidFill>
                        <a:latin typeface="CCW Precursive 7" panose="03050602040000000000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00902"/>
                  </a:ext>
                </a:extLst>
              </a:tr>
              <a:tr h="1640853"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UK’s first major ______ _________</a:t>
                      </a:r>
                      <a:r>
                        <a:rPr lang="en-GB" sz="10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Eco-village in</a:t>
                      </a:r>
                      <a:r>
                        <a:rPr lang="en-GB" sz="10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_______ __________</a:t>
                      </a: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lvl="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 homes</a:t>
                      </a:r>
                      <a:r>
                        <a:rPr lang="en-GB" sz="10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m</a:t>
                      </a:r>
                      <a:r>
                        <a:rPr lang="en-GB" sz="100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ajor electricity</a:t>
                      </a:r>
                      <a:r>
                        <a:rPr lang="en-GB" sz="1000" baseline="0" dirty="0">
                          <a:effectLst/>
                          <a:latin typeface="CCW Precursive 7" panose="03050602040000000000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energy savings</a:t>
                      </a:r>
                      <a:endParaRPr lang="en-GB" sz="1000" dirty="0">
                        <a:effectLst/>
                        <a:latin typeface="CCW Precursive 7" panose="03050602040000000000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266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69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6808</TotalTime>
  <Words>650</Words>
  <Application>Microsoft Office PowerPoint</Application>
  <PresentationFormat>A3 Paper (297x420 mm)</PresentationFormat>
  <Paragraphs>136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CCW Precursive 7</vt:lpstr>
      <vt:lpstr>Symbol</vt:lpstr>
      <vt:lpstr>XCCW Joined PC7a</vt:lpstr>
      <vt:lpstr>XCCW Joined PC7b</vt:lpstr>
      <vt:lpstr>XCCW Joined PC7c</vt:lpstr>
      <vt:lpstr>Office Theme</vt:lpstr>
      <vt:lpstr>PowerPoint Presentation</vt:lpstr>
      <vt:lpstr>PowerPoint Presentation</vt:lpstr>
    </vt:vector>
  </TitlesOfParts>
  <Company>Childer Thornton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Evans</dc:creator>
  <cp:lastModifiedBy>Chloe Evans</cp:lastModifiedBy>
  <cp:revision>78</cp:revision>
  <cp:lastPrinted>2023-04-18T08:26:12Z</cp:lastPrinted>
  <dcterms:created xsi:type="dcterms:W3CDTF">2022-09-02T10:26:45Z</dcterms:created>
  <dcterms:modified xsi:type="dcterms:W3CDTF">2023-09-18T18:05:13Z</dcterms:modified>
</cp:coreProperties>
</file>