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8F2"/>
    <a:srgbClr val="D8BCD7"/>
    <a:srgbClr val="BFD8EF"/>
    <a:srgbClr val="A0C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7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95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7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3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2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4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9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35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82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4E81A-5F66-4B7A-AA78-CAE84C78E2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7497-EE1B-420F-A9D1-AC7687EC6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scuela para padres: esquema corporal - Sport City">
            <a:extLst>
              <a:ext uri="{FF2B5EF4-FFF2-40B4-BE49-F238E27FC236}">
                <a16:creationId xmlns:a16="http://schemas.microsoft.com/office/drawing/2014/main" id="{83F65401-8B01-59A8-1A6C-1EEB548B2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2" y="774353"/>
            <a:ext cx="5384093" cy="324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2" name="Explosion: 8 Points 1081">
            <a:extLst>
              <a:ext uri="{FF2B5EF4-FFF2-40B4-BE49-F238E27FC236}">
                <a16:creationId xmlns:a16="http://schemas.microsoft.com/office/drawing/2014/main" id="{5E77DED3-5C9E-7300-B592-CADEBAA46931}"/>
              </a:ext>
            </a:extLst>
          </p:cNvPr>
          <p:cNvSpPr/>
          <p:nvPr/>
        </p:nvSpPr>
        <p:spPr>
          <a:xfrm>
            <a:off x="9234943" y="733831"/>
            <a:ext cx="2462311" cy="1782210"/>
          </a:xfrm>
          <a:prstGeom prst="irregularSeal1">
            <a:avLst/>
          </a:prstGeom>
          <a:solidFill>
            <a:srgbClr val="F6B8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68285" y="239502"/>
            <a:ext cx="5149080" cy="31181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400" dirty="0">
                <a:latin typeface="CCW Precursive 7" panose="03050602040000000000" pitchFamily="66" charset="0"/>
              </a:rPr>
              <a:t>Spanish Knowledge Organiser  - Year 4 </a:t>
            </a:r>
          </a:p>
        </p:txBody>
      </p:sp>
      <p:pic>
        <p:nvPicPr>
          <p:cNvPr id="5" name="Picture 2" descr="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4797" y="71846"/>
            <a:ext cx="902544" cy="90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26856"/>
              </p:ext>
            </p:extLst>
          </p:nvPr>
        </p:nvGraphicFramePr>
        <p:xfrm>
          <a:off x="154758" y="187684"/>
          <a:ext cx="3667539" cy="6489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539">
                  <a:extLst>
                    <a:ext uri="{9D8B030D-6E8A-4147-A177-3AD203B41FA5}">
                      <a16:colId xmlns:a16="http://schemas.microsoft.com/office/drawing/2014/main" val="1425937579"/>
                    </a:ext>
                  </a:extLst>
                </a:gridCol>
              </a:tblGrid>
              <a:tr h="295335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What we already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know…</a:t>
                      </a:r>
                    </a:p>
                    <a:p>
                      <a:endParaRPr lang="en-GB" sz="1400" b="0" baseline="0" dirty="0">
                        <a:solidFill>
                          <a:schemeClr val="tx1"/>
                        </a:solidFill>
                        <a:latin typeface="CCW Precursive 7" panose="03050602040000000000"/>
                      </a:endParaRPr>
                    </a:p>
                    <a:p>
                      <a:r>
                        <a:rPr lang="en-GB" sz="1050" b="1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Los </a:t>
                      </a:r>
                      <a:r>
                        <a:rPr lang="en-GB" sz="1050" b="1" baseline="0" dirty="0" err="1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Colores</a:t>
                      </a:r>
                      <a:endParaRPr lang="en-GB" sz="1050" b="1" baseline="0" dirty="0">
                        <a:solidFill>
                          <a:schemeClr val="tx1"/>
                        </a:solidFill>
                        <a:latin typeface="CCW Precursive 7" panose="03050602040000000000"/>
                      </a:endParaRPr>
                    </a:p>
                    <a:p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rojo – red              </a:t>
                      </a:r>
                      <a:r>
                        <a:rPr lang="en-GB" sz="1050" b="0" baseline="0" dirty="0" err="1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rosa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– pink                    negro 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– black          marrón - brown</a:t>
                      </a:r>
                      <a:endParaRPr lang="en-GB" sz="1050" b="0" baseline="0" dirty="0">
                        <a:solidFill>
                          <a:schemeClr val="tx1"/>
                        </a:solidFill>
                        <a:latin typeface="CCW Precursive 7" panose="03050602040000000000"/>
                      </a:endParaRPr>
                    </a:p>
                    <a:p>
                      <a:r>
                        <a:rPr lang="en-GB" sz="1050" b="0" baseline="0" dirty="0" err="1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azul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– 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blue            </a:t>
                      </a:r>
                      <a:r>
                        <a:rPr lang="en-GB" sz="1050" b="0" baseline="0" dirty="0" err="1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gris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- grey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purple – </a:t>
                      </a:r>
                      <a:r>
                        <a:rPr lang="en-GB" sz="1050" b="0" baseline="0" dirty="0" err="1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violeta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       blanco – white</a:t>
                      </a:r>
                    </a:p>
                    <a:p>
                      <a:r>
                        <a:rPr lang="en-GB" sz="1050" b="0" baseline="0" dirty="0" err="1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verde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– 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green</a:t>
                      </a:r>
                    </a:p>
                    <a:p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orange - </a:t>
                      </a:r>
                      <a:r>
                        <a:rPr lang="en-GB" sz="1050" b="0" baseline="0" dirty="0" err="1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naranja</a:t>
                      </a:r>
                      <a:endParaRPr lang="en-GB" sz="1050" b="0" baseline="0" dirty="0">
                        <a:solidFill>
                          <a:schemeClr val="tx1"/>
                        </a:solidFill>
                        <a:latin typeface="CCW Precursive 7" panose="03050602040000000000"/>
                      </a:endParaRPr>
                    </a:p>
                    <a:p>
                      <a:r>
                        <a:rPr lang="en-GB" sz="1050" b="0" baseline="0" dirty="0" err="1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amarillo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– 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yellow</a:t>
                      </a:r>
                    </a:p>
                    <a:p>
                      <a:endParaRPr lang="en-GB" sz="1050" b="0" baseline="0" dirty="0">
                        <a:solidFill>
                          <a:schemeClr val="tx1"/>
                        </a:solidFill>
                        <a:latin typeface="CCW Precursive 7" panose="03050602040000000000"/>
                      </a:endParaRPr>
                    </a:p>
                    <a:p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* </a:t>
                      </a:r>
                      <a:r>
                        <a:rPr lang="en-GB" sz="1050" b="0" baseline="0" dirty="0" err="1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Tengo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– I have</a:t>
                      </a:r>
                    </a:p>
                    <a:p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* </a:t>
                      </a:r>
                      <a:r>
                        <a:rPr lang="en-GB" sz="1050" b="0" baseline="0" dirty="0" err="1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Es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= it is</a:t>
                      </a:r>
                    </a:p>
                    <a:p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* y 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-  and</a:t>
                      </a:r>
                    </a:p>
                    <a:p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* </a:t>
                      </a:r>
                      <a:r>
                        <a:rPr lang="en-GB" sz="1050" b="0" baseline="0" dirty="0" err="1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también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  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CW Precursive 7" panose="03050602040000000000"/>
                        </a:rPr>
                        <a:t>-  also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CW Precursive 7" panose="0305060204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387396"/>
                  </a:ext>
                </a:extLst>
              </a:tr>
              <a:tr h="2953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Greetings /Starter Questions / Instructions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Hola / Buenos días / Buenas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tardes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  <a:p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Presente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¿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Cómo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te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llamas?     Me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llamo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…………</a:t>
                      </a: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¿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Qué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tal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?</a:t>
                      </a: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¿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Cuántos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años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tienes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?    Tengo …….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años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¿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Cuándo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es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tu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cumpleaños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?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  <a:p>
                      <a:r>
                        <a:rPr lang="en-GB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Levantaos</a:t>
                      </a:r>
                      <a:r>
                        <a:rPr lang="en-GB" sz="1100" b="0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- s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tand 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up</a:t>
                      </a:r>
                    </a:p>
                    <a:p>
                      <a:r>
                        <a:rPr lang="en-GB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Sentaos</a:t>
                      </a:r>
                      <a:r>
                        <a:rPr lang="en-GB" sz="1100" b="0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- s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it 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down</a:t>
                      </a:r>
                    </a:p>
                    <a:p>
                      <a:r>
                        <a:rPr lang="en-GB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Escuchad</a:t>
                      </a:r>
                      <a:r>
                        <a:rPr lang="en-GB" sz="1100" b="0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- l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isten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Mirad</a:t>
                      </a:r>
                      <a:r>
                        <a:rPr lang="en-GB" sz="1100" b="0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- l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ook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Escribid</a:t>
                      </a:r>
                      <a:r>
                        <a:rPr lang="en-GB" sz="1100" b="0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- w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rite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Levantad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mano</a:t>
                      </a:r>
                      <a:r>
                        <a:rPr lang="en-GB" sz="1100" b="0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- p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ut 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up your hand</a:t>
                      </a:r>
                    </a:p>
                    <a:p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Silencio, </a:t>
                      </a:r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favour</a:t>
                      </a:r>
                      <a:r>
                        <a:rPr lang="en-GB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- q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uiet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, please</a:t>
                      </a:r>
                    </a:p>
                    <a:p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Sacad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un… - take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out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a…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endParaRPr lang="en-GB" sz="1400" dirty="0">
                        <a:latin typeface="CCW Precursive 7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72312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1217571-7400-72C5-E205-8C80A43FC195}"/>
              </a:ext>
            </a:extLst>
          </p:cNvPr>
          <p:cNvSpPr/>
          <p:nvPr/>
        </p:nvSpPr>
        <p:spPr>
          <a:xfrm>
            <a:off x="3812584" y="4156523"/>
            <a:ext cx="3738746" cy="2458973"/>
          </a:xfrm>
          <a:prstGeom prst="rect">
            <a:avLst/>
          </a:prstGeom>
          <a:solidFill>
            <a:srgbClr val="BFD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Free cat clipart - Clipartix">
            <a:extLst>
              <a:ext uri="{FF2B5EF4-FFF2-40B4-BE49-F238E27FC236}">
                <a16:creationId xmlns:a16="http://schemas.microsoft.com/office/drawing/2014/main" id="{2FADEA4C-5DB1-9B10-84A3-26978407A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225" y="4507996"/>
            <a:ext cx="553212" cy="55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5EB04C-6B52-9720-B03E-F6728E562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046" y="4557572"/>
            <a:ext cx="412272" cy="43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ainted bunny clipart clipart bunnies - Clipartix">
            <a:extLst>
              <a:ext uri="{FF2B5EF4-FFF2-40B4-BE49-F238E27FC236}">
                <a16:creationId xmlns:a16="http://schemas.microsoft.com/office/drawing/2014/main" id="{A8EBA9D4-F8A0-59CD-3867-680FB020E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490" y="4496249"/>
            <a:ext cx="412273" cy="53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8" descr="Tropical Fish Clip Art Fish | Clipart Panda - Free Clipart Images">
            <a:extLst>
              <a:ext uri="{FF2B5EF4-FFF2-40B4-BE49-F238E27FC236}">
                <a16:creationId xmlns:a16="http://schemas.microsoft.com/office/drawing/2014/main" id="{709A9648-D82F-4FF9-C888-F767742B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786" y="4595128"/>
            <a:ext cx="553212" cy="41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Free Horse Clip Art Pictures - Clipartix">
            <a:extLst>
              <a:ext uri="{FF2B5EF4-FFF2-40B4-BE49-F238E27FC236}">
                <a16:creationId xmlns:a16="http://schemas.microsoft.com/office/drawing/2014/main" id="{86D87A9A-B185-63DB-12F1-58D1FBA9D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219" y="5371404"/>
            <a:ext cx="553212" cy="36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White Mouse Pink Tail Clip Art at Clker.com - vector clip art online ...">
            <a:extLst>
              <a:ext uri="{FF2B5EF4-FFF2-40B4-BE49-F238E27FC236}">
                <a16:creationId xmlns:a16="http://schemas.microsoft.com/office/drawing/2014/main" id="{6642F08A-1D13-2851-CE4B-72903CE57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480" y="5349271"/>
            <a:ext cx="412272" cy="40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2" descr="Free Hamster Cliparts, Download Free Hamster Cliparts png images, Free ...">
            <a:extLst>
              <a:ext uri="{FF2B5EF4-FFF2-40B4-BE49-F238E27FC236}">
                <a16:creationId xmlns:a16="http://schemas.microsoft.com/office/drawing/2014/main" id="{189389EB-9A9D-E5D3-BF1F-40E964C76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541" y="5288660"/>
            <a:ext cx="443286" cy="44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4" descr="Free Bird Png, Download Free Bird Png png images, Free ClipArts on ...">
            <a:extLst>
              <a:ext uri="{FF2B5EF4-FFF2-40B4-BE49-F238E27FC236}">
                <a16:creationId xmlns:a16="http://schemas.microsoft.com/office/drawing/2014/main" id="{D3190F33-3B53-6137-47F8-5675EED1A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823">
            <a:off x="6767049" y="5336317"/>
            <a:ext cx="422448" cy="41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6" descr="Guinea Pig Clipart | Free download on ClipArtMag">
            <a:extLst>
              <a:ext uri="{FF2B5EF4-FFF2-40B4-BE49-F238E27FC236}">
                <a16:creationId xmlns:a16="http://schemas.microsoft.com/office/drawing/2014/main" id="{CC7CB8F3-79C6-3FEB-0E4C-4EBFA673C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576" y="6025323"/>
            <a:ext cx="292758" cy="30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6" descr="Cute Tortoise Clipart | Free download on ClipArtMag">
            <a:extLst>
              <a:ext uri="{FF2B5EF4-FFF2-40B4-BE49-F238E27FC236}">
                <a16:creationId xmlns:a16="http://schemas.microsoft.com/office/drawing/2014/main" id="{726BBA4E-A442-89DE-1505-3A902CE99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60" y="6048736"/>
            <a:ext cx="454281" cy="30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2" descr="Clipart Panda - Free Clipart Images">
            <a:extLst>
              <a:ext uri="{FF2B5EF4-FFF2-40B4-BE49-F238E27FC236}">
                <a16:creationId xmlns:a16="http://schemas.microsoft.com/office/drawing/2014/main" id="{03CDF828-CC73-B6FE-BCEE-3B8933B9F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78943" y="5971971"/>
            <a:ext cx="236728" cy="34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C5C010B-A7D7-C62B-597D-A2F62C74ACEE}"/>
              </a:ext>
            </a:extLst>
          </p:cNvPr>
          <p:cNvSpPr txBox="1"/>
          <p:nvPr/>
        </p:nvSpPr>
        <p:spPr>
          <a:xfrm>
            <a:off x="4769092" y="4165995"/>
            <a:ext cx="1912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Las </a:t>
            </a:r>
            <a:r>
              <a:rPr lang="en-GB" sz="1200" dirty="0" err="1">
                <a:latin typeface="Comic Sans MS" panose="030F0702030302020204" pitchFamily="66" charset="0"/>
              </a:rPr>
              <a:t>Mascotas</a:t>
            </a:r>
            <a:r>
              <a:rPr lang="en-GB" sz="1200" dirty="0">
                <a:latin typeface="Comic Sans MS" panose="030F0702030302020204" pitchFamily="66" charset="0"/>
              </a:rPr>
              <a:t>  (Pets)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78B654-3299-C620-0489-EC297F7615C8}"/>
              </a:ext>
            </a:extLst>
          </p:cNvPr>
          <p:cNvSpPr txBox="1"/>
          <p:nvPr/>
        </p:nvSpPr>
        <p:spPr>
          <a:xfrm>
            <a:off x="3926418" y="5015266"/>
            <a:ext cx="855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un </a:t>
            </a:r>
            <a:r>
              <a:rPr lang="en-GB" sz="1000" dirty="0" err="1">
                <a:latin typeface="CCW Precursive 7" panose="03050602040000000000" pitchFamily="66" charset="0"/>
              </a:rPr>
              <a:t>gato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81C9C-3ABF-168F-5DB9-FC06A46824F7}"/>
              </a:ext>
            </a:extLst>
          </p:cNvPr>
          <p:cNvSpPr/>
          <p:nvPr/>
        </p:nvSpPr>
        <p:spPr>
          <a:xfrm>
            <a:off x="4864214" y="1627628"/>
            <a:ext cx="721504" cy="216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83ABCC-FC90-B84F-7B9F-AE7B6F609594}"/>
              </a:ext>
            </a:extLst>
          </p:cNvPr>
          <p:cNvSpPr/>
          <p:nvPr/>
        </p:nvSpPr>
        <p:spPr>
          <a:xfrm>
            <a:off x="7593042" y="3707513"/>
            <a:ext cx="668681" cy="1624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9D3DB9-F599-0182-2742-F41B7A757528}"/>
              </a:ext>
            </a:extLst>
          </p:cNvPr>
          <p:cNvSpPr txBox="1"/>
          <p:nvPr/>
        </p:nvSpPr>
        <p:spPr>
          <a:xfrm>
            <a:off x="4808011" y="5014215"/>
            <a:ext cx="928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un </a:t>
            </a:r>
            <a:r>
              <a:rPr lang="en-GB" sz="1000" dirty="0" err="1">
                <a:latin typeface="CCW Precursive 7" panose="03050602040000000000" pitchFamily="66" charset="0"/>
              </a:rPr>
              <a:t>perro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51A9FF-0CF7-F3FB-5482-DDD70C6F7959}"/>
              </a:ext>
            </a:extLst>
          </p:cNvPr>
          <p:cNvSpPr txBox="1"/>
          <p:nvPr/>
        </p:nvSpPr>
        <p:spPr>
          <a:xfrm>
            <a:off x="5702229" y="5004338"/>
            <a:ext cx="1104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un </a:t>
            </a:r>
            <a:r>
              <a:rPr lang="en-GB" sz="1000" dirty="0" err="1">
                <a:latin typeface="CCW Precursive 7" panose="03050602040000000000" pitchFamily="66" charset="0"/>
              </a:rPr>
              <a:t>conejo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3CFF23-6EF4-1396-200B-F16E07D015C0}"/>
              </a:ext>
            </a:extLst>
          </p:cNvPr>
          <p:cNvSpPr txBox="1"/>
          <p:nvPr/>
        </p:nvSpPr>
        <p:spPr>
          <a:xfrm>
            <a:off x="6709101" y="5015226"/>
            <a:ext cx="8079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un </a:t>
            </a:r>
            <a:r>
              <a:rPr lang="en-GB" sz="1000" dirty="0" err="1">
                <a:latin typeface="CCW Precursive 7" panose="03050602040000000000" pitchFamily="66" charset="0"/>
              </a:rPr>
              <a:t>pez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F5C010-9ACD-CB49-A7CA-45C24657D48C}"/>
              </a:ext>
            </a:extLst>
          </p:cNvPr>
          <p:cNvSpPr txBox="1"/>
          <p:nvPr/>
        </p:nvSpPr>
        <p:spPr>
          <a:xfrm>
            <a:off x="3804890" y="5698894"/>
            <a:ext cx="1089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un caballo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3711CE-176F-E737-A9F6-7C690A0BAEA2}"/>
              </a:ext>
            </a:extLst>
          </p:cNvPr>
          <p:cNvSpPr txBox="1"/>
          <p:nvPr/>
        </p:nvSpPr>
        <p:spPr>
          <a:xfrm>
            <a:off x="4746875" y="5705545"/>
            <a:ext cx="11090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un </a:t>
            </a:r>
            <a:r>
              <a:rPr lang="en-GB" sz="1000" dirty="0" err="1">
                <a:latin typeface="CCW Precursive 7" panose="03050602040000000000" pitchFamily="66" charset="0"/>
              </a:rPr>
              <a:t>hómster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20B954-B80D-19DC-6C28-4DE28CCFCDD1}"/>
              </a:ext>
            </a:extLst>
          </p:cNvPr>
          <p:cNvSpPr txBox="1"/>
          <p:nvPr/>
        </p:nvSpPr>
        <p:spPr>
          <a:xfrm>
            <a:off x="5794783" y="5683566"/>
            <a:ext cx="10089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un </a:t>
            </a:r>
            <a:r>
              <a:rPr lang="en-GB" sz="1000" dirty="0" err="1">
                <a:latin typeface="CCW Precursive 7" panose="03050602040000000000" pitchFamily="66" charset="0"/>
              </a:rPr>
              <a:t>ratón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C11D5B-954B-C8D9-FAED-010B80612FEA}"/>
              </a:ext>
            </a:extLst>
          </p:cNvPr>
          <p:cNvSpPr txBox="1"/>
          <p:nvPr/>
        </p:nvSpPr>
        <p:spPr>
          <a:xfrm>
            <a:off x="6610743" y="5694454"/>
            <a:ext cx="1010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un </a:t>
            </a:r>
            <a:r>
              <a:rPr lang="en-GB" sz="1000" dirty="0" err="1">
                <a:latin typeface="CCW Precursive 7" panose="03050602040000000000" pitchFamily="66" charset="0"/>
              </a:rPr>
              <a:t>pájaro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4BEFE4-370A-5F1C-720C-7930DFCE41FD}"/>
              </a:ext>
            </a:extLst>
          </p:cNvPr>
          <p:cNvSpPr txBox="1"/>
          <p:nvPr/>
        </p:nvSpPr>
        <p:spPr>
          <a:xfrm>
            <a:off x="3854262" y="6294401"/>
            <a:ext cx="1121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una</a:t>
            </a:r>
            <a:r>
              <a:rPr lang="en-GB" sz="1000" dirty="0">
                <a:latin typeface="CCW Precursive 7" panose="03050602040000000000" pitchFamily="66" charset="0"/>
              </a:rPr>
              <a:t> cobaya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4D1285A-A452-B4B1-CD43-3405EF0D0C76}"/>
              </a:ext>
            </a:extLst>
          </p:cNvPr>
          <p:cNvSpPr txBox="1"/>
          <p:nvPr/>
        </p:nvSpPr>
        <p:spPr>
          <a:xfrm>
            <a:off x="4846479" y="6318510"/>
            <a:ext cx="1161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una</a:t>
            </a:r>
            <a:r>
              <a:rPr lang="en-GB" sz="1000" dirty="0">
                <a:latin typeface="CCW Precursive 7" panose="03050602040000000000" pitchFamily="66" charset="0"/>
              </a:rPr>
              <a:t> </a:t>
            </a:r>
            <a:r>
              <a:rPr lang="en-GB" sz="1000" dirty="0" err="1">
                <a:latin typeface="CCW Precursive 7" panose="03050602040000000000" pitchFamily="66" charset="0"/>
              </a:rPr>
              <a:t>tortuga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30288B-C8C5-AD9D-DB2C-E40B362EE512}"/>
              </a:ext>
            </a:extLst>
          </p:cNvPr>
          <p:cNvSpPr txBox="1"/>
          <p:nvPr/>
        </p:nvSpPr>
        <p:spPr>
          <a:xfrm>
            <a:off x="6004211" y="6287900"/>
            <a:ext cx="13015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una</a:t>
            </a:r>
            <a:r>
              <a:rPr lang="en-GB" sz="1000" dirty="0">
                <a:latin typeface="CCW Precursive 7" panose="03050602040000000000" pitchFamily="66" charset="0"/>
              </a:rPr>
              <a:t> </a:t>
            </a:r>
            <a:r>
              <a:rPr lang="en-GB" sz="1000" dirty="0" err="1">
                <a:latin typeface="CCW Precursive 7" panose="03050602040000000000" pitchFamily="66" charset="0"/>
              </a:rPr>
              <a:t>serpiente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6D4BC50D-6043-9556-C3C8-A0BB94931BF6}"/>
              </a:ext>
            </a:extLst>
          </p:cNvPr>
          <p:cNvSpPr txBox="1"/>
          <p:nvPr/>
        </p:nvSpPr>
        <p:spPr>
          <a:xfrm>
            <a:off x="7459690" y="920731"/>
            <a:ext cx="1586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2">
                    <a:lumMod val="50000"/>
                  </a:schemeClr>
                </a:solidFill>
                <a:latin typeface="CCW Precursive 7" panose="03050602040000000000" pitchFamily="66" charset="0"/>
              </a:rPr>
              <a:t>(My Body)</a:t>
            </a: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A89B1418-31C6-7A10-F560-621C63F25875}"/>
              </a:ext>
            </a:extLst>
          </p:cNvPr>
          <p:cNvSpPr txBox="1"/>
          <p:nvPr/>
        </p:nvSpPr>
        <p:spPr>
          <a:xfrm>
            <a:off x="6464296" y="1919237"/>
            <a:ext cx="7399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2">
                    <a:lumMod val="50000"/>
                  </a:schemeClr>
                </a:solidFill>
                <a:latin typeface="CCW Precursive 7" panose="03050602040000000000" pitchFamily="66" charset="0"/>
              </a:rPr>
              <a:t>(face)</a:t>
            </a:r>
            <a:endParaRPr lang="en-GB" sz="1000" dirty="0">
              <a:solidFill>
                <a:schemeClr val="accent2">
                  <a:lumMod val="50000"/>
                </a:schemeClr>
              </a:solidFill>
              <a:latin typeface="CCW Precursive 7" panose="03050602040000000000" pitchFamily="66" charset="0"/>
            </a:endParaRP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C41CA808-5B0A-CB0C-D6C6-8A6B7DE19DE6}"/>
              </a:ext>
            </a:extLst>
          </p:cNvPr>
          <p:cNvSpPr txBox="1"/>
          <p:nvPr/>
        </p:nvSpPr>
        <p:spPr>
          <a:xfrm>
            <a:off x="8294809" y="1592993"/>
            <a:ext cx="738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2">
                    <a:lumMod val="50000"/>
                  </a:schemeClr>
                </a:solidFill>
                <a:latin typeface="CCW Precursive 7" panose="03050602040000000000" pitchFamily="66" charset="0"/>
              </a:rPr>
              <a:t>(head)</a:t>
            </a:r>
            <a:endParaRPr lang="en-GB" sz="1000" dirty="0">
              <a:solidFill>
                <a:schemeClr val="accent2">
                  <a:lumMod val="50000"/>
                </a:schemeClr>
              </a:solidFill>
              <a:latin typeface="CCW Precursive 7" panose="03050602040000000000" pitchFamily="66" charset="0"/>
            </a:endParaRPr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2EB6CCBA-4802-BB3A-CF46-0C32160C1493}"/>
              </a:ext>
            </a:extLst>
          </p:cNvPr>
          <p:cNvSpPr/>
          <p:nvPr/>
        </p:nvSpPr>
        <p:spPr>
          <a:xfrm>
            <a:off x="8082644" y="2516041"/>
            <a:ext cx="668681" cy="1624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id="{15910D06-819C-B466-6DA0-4BD48D99CD5C}"/>
              </a:ext>
            </a:extLst>
          </p:cNvPr>
          <p:cNvSpPr txBox="1"/>
          <p:nvPr/>
        </p:nvSpPr>
        <p:spPr>
          <a:xfrm>
            <a:off x="4464608" y="3234549"/>
            <a:ext cx="6225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(knee)</a:t>
            </a: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F9B1CB4E-4CF2-AB44-35D5-D4C5D2B39F2E}"/>
              </a:ext>
            </a:extLst>
          </p:cNvPr>
          <p:cNvSpPr txBox="1"/>
          <p:nvPr/>
        </p:nvSpPr>
        <p:spPr>
          <a:xfrm>
            <a:off x="4578678" y="3035725"/>
            <a:ext cx="6225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(leg)</a:t>
            </a: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8E81041A-FF50-C67D-3C8A-34C78F74D2E3}"/>
              </a:ext>
            </a:extLst>
          </p:cNvPr>
          <p:cNvSpPr/>
          <p:nvPr/>
        </p:nvSpPr>
        <p:spPr>
          <a:xfrm>
            <a:off x="4689052" y="2415725"/>
            <a:ext cx="857580" cy="2843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D0D9EFC9-93EF-DA6E-62A5-6561F96E5DA2}"/>
              </a:ext>
            </a:extLst>
          </p:cNvPr>
          <p:cNvSpPr txBox="1"/>
          <p:nvPr/>
        </p:nvSpPr>
        <p:spPr>
          <a:xfrm>
            <a:off x="6696458" y="1465282"/>
            <a:ext cx="6225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2">
                    <a:lumMod val="50000"/>
                  </a:schemeClr>
                </a:solidFill>
                <a:latin typeface="CCW Precursive 7" panose="03050602040000000000" pitchFamily="66" charset="0"/>
              </a:rPr>
              <a:t>(hair)</a:t>
            </a:r>
            <a:endParaRPr lang="en-GB" sz="1000" dirty="0">
              <a:solidFill>
                <a:schemeClr val="accent2">
                  <a:lumMod val="50000"/>
                </a:schemeClr>
              </a:solidFill>
              <a:latin typeface="CCW Precursive 7" panose="03050602040000000000" pitchFamily="66" charset="0"/>
            </a:endParaRPr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406D3F40-92B5-EAB6-D847-C158D24AC80D}"/>
              </a:ext>
            </a:extLst>
          </p:cNvPr>
          <p:cNvSpPr/>
          <p:nvPr/>
        </p:nvSpPr>
        <p:spPr>
          <a:xfrm>
            <a:off x="7711436" y="4022250"/>
            <a:ext cx="4429967" cy="26544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58D02F42-01EE-EB98-6DBC-98D4BEA36D79}"/>
              </a:ext>
            </a:extLst>
          </p:cNvPr>
          <p:cNvSpPr txBox="1"/>
          <p:nvPr/>
        </p:nvSpPr>
        <p:spPr>
          <a:xfrm>
            <a:off x="9224764" y="4078965"/>
            <a:ext cx="1657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La Comida (Food)</a:t>
            </a:r>
          </a:p>
        </p:txBody>
      </p:sp>
      <p:pic>
        <p:nvPicPr>
          <p:cNvPr id="1037" name="Picture 4" descr="Download Apples Cartoon Apples Fruits Royalty-Free Stock Illustration Image  - Pixabay">
            <a:extLst>
              <a:ext uri="{FF2B5EF4-FFF2-40B4-BE49-F238E27FC236}">
                <a16:creationId xmlns:a16="http://schemas.microsoft.com/office/drawing/2014/main" id="{5A444295-955A-BED7-A72C-629A4AE43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162" y="4425653"/>
            <a:ext cx="528808" cy="424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6" descr="Oranges PNG Clip Art - Best WEB Clipart">
            <a:extLst>
              <a:ext uri="{FF2B5EF4-FFF2-40B4-BE49-F238E27FC236}">
                <a16:creationId xmlns:a16="http://schemas.microsoft.com/office/drawing/2014/main" id="{ECC92F92-7176-63BF-39E7-D37A4D9EE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014" y="4429355"/>
            <a:ext cx="525639" cy="39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8" descr="Strawberry PNGs for Free Download">
            <a:extLst>
              <a:ext uri="{FF2B5EF4-FFF2-40B4-BE49-F238E27FC236}">
                <a16:creationId xmlns:a16="http://schemas.microsoft.com/office/drawing/2014/main" id="{16E9AF43-5B08-6926-577B-DAF0E44F8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545" y="4356118"/>
            <a:ext cx="575610" cy="57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AutoShape 12" descr="Broccoli PNG Clipart - Best WEB Clipart">
            <a:extLst>
              <a:ext uri="{FF2B5EF4-FFF2-40B4-BE49-F238E27FC236}">
                <a16:creationId xmlns:a16="http://schemas.microsoft.com/office/drawing/2014/main" id="{BB5F4E41-4201-2BBF-B0FD-6E764C9DF2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2" name="Picture 14" descr="Broccoli PNG Clipart - Best WEB Clipart">
            <a:extLst>
              <a:ext uri="{FF2B5EF4-FFF2-40B4-BE49-F238E27FC236}">
                <a16:creationId xmlns:a16="http://schemas.microsoft.com/office/drawing/2014/main" id="{DDA138EA-0924-7A51-D858-484BB5944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677" y="4421131"/>
            <a:ext cx="450371" cy="45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AutoShape 20" descr="Cauliflower PNG Clip Art Image​ | Gallery Yopriceville - High-Quality Free  Images and Transparent PNG Clipart">
            <a:extLst>
              <a:ext uri="{FF2B5EF4-FFF2-40B4-BE49-F238E27FC236}">
                <a16:creationId xmlns:a16="http://schemas.microsoft.com/office/drawing/2014/main" id="{7DAF2BC9-E7D5-C4CA-55F3-7648067074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6" name="Picture 22" descr="Cauliflower PNG Clip Art Image​ | Gallery Yopriceville - High-Quality Free  Images and Transparent PNG Clipart">
            <a:extLst>
              <a:ext uri="{FF2B5EF4-FFF2-40B4-BE49-F238E27FC236}">
                <a16:creationId xmlns:a16="http://schemas.microsoft.com/office/drawing/2014/main" id="{808BBA7D-E2D5-A717-DB59-CEC08FC22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779" y="4429355"/>
            <a:ext cx="464532" cy="41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Potatoes Transparent PNG Clip Art Image​ | Gallery Yopriceville -  High-Quality Free Images and Transparent PNG Clipart">
            <a:extLst>
              <a:ext uri="{FF2B5EF4-FFF2-40B4-BE49-F238E27FC236}">
                <a16:creationId xmlns:a16="http://schemas.microsoft.com/office/drawing/2014/main" id="{1657E460-8401-30BC-741E-0BAF72A51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072" y="5267208"/>
            <a:ext cx="633987" cy="2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Pea Hd Transparent, Peas, Miscanthus, Summer Crops, Summer PNG Image For  Free Download">
            <a:extLst>
              <a:ext uri="{FF2B5EF4-FFF2-40B4-BE49-F238E27FC236}">
                <a16:creationId xmlns:a16="http://schemas.microsoft.com/office/drawing/2014/main" id="{AE2E06FE-D0EB-EF3C-9F73-1F57F0039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256" y="5037135"/>
            <a:ext cx="938209" cy="66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73A9BC2C-F69A-5D1F-98C6-3B7C9138A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491" y="5210459"/>
            <a:ext cx="671687" cy="40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Download Fish, Nature, Food. Royalty-Free Vector Graphic - Pixabay">
            <a:extLst>
              <a:ext uri="{FF2B5EF4-FFF2-40B4-BE49-F238E27FC236}">
                <a16:creationId xmlns:a16="http://schemas.microsoft.com/office/drawing/2014/main" id="{5D6F96C5-E7DA-37DE-C0BC-4EA05E276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776" y="5210459"/>
            <a:ext cx="675756" cy="40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Chinese Rice and Chopsticks 13362656 PNG">
            <a:extLst>
              <a:ext uri="{FF2B5EF4-FFF2-40B4-BE49-F238E27FC236}">
                <a16:creationId xmlns:a16="http://schemas.microsoft.com/office/drawing/2014/main" id="{18770D10-9EE5-E189-CFB0-4072D709B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622" y="5985759"/>
            <a:ext cx="528809" cy="42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Bread PNG Clip Art - Best WEB Clipart">
            <a:extLst>
              <a:ext uri="{FF2B5EF4-FFF2-40B4-BE49-F238E27FC236}">
                <a16:creationId xmlns:a16="http://schemas.microsoft.com/office/drawing/2014/main" id="{CBA867EC-6E3D-630E-1E58-E00EA9595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6130" y="5261906"/>
            <a:ext cx="705031" cy="2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Cheese clipart design illustration 9380457 PNG">
            <a:extLst>
              <a:ext uri="{FF2B5EF4-FFF2-40B4-BE49-F238E27FC236}">
                <a16:creationId xmlns:a16="http://schemas.microsoft.com/office/drawing/2014/main" id="{DC027862-FE53-F1A1-4191-98D42977B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595" y="6013182"/>
            <a:ext cx="468026" cy="41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Pasta PNG Clipart Image​ | Gallery Yopriceville - High-Quality Free Images  and Transparent PNG Clipart">
            <a:extLst>
              <a:ext uri="{FF2B5EF4-FFF2-40B4-BE49-F238E27FC236}">
                <a16:creationId xmlns:a16="http://schemas.microsoft.com/office/drawing/2014/main" id="{3732D43F-84C7-10F0-B5C7-0603B4635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701" y="5974853"/>
            <a:ext cx="579064" cy="47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Chocolate cake PNG transparent image download, size: 3100x2343px">
            <a:extLst>
              <a:ext uri="{FF2B5EF4-FFF2-40B4-BE49-F238E27FC236}">
                <a16:creationId xmlns:a16="http://schemas.microsoft.com/office/drawing/2014/main" id="{77F2652E-CBEF-FFD0-2851-6AAC9F642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366" y="5964123"/>
            <a:ext cx="562671" cy="42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>
            <a:extLst>
              <a:ext uri="{FF2B5EF4-FFF2-40B4-BE49-F238E27FC236}">
                <a16:creationId xmlns:a16="http://schemas.microsoft.com/office/drawing/2014/main" id="{589FF217-AC0C-C6E8-FE41-EDBD5AEAC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1242" y="5880250"/>
            <a:ext cx="505472" cy="50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7" name="TextBox 1046">
            <a:extLst>
              <a:ext uri="{FF2B5EF4-FFF2-40B4-BE49-F238E27FC236}">
                <a16:creationId xmlns:a16="http://schemas.microsoft.com/office/drawing/2014/main" id="{254A3C1B-FD0C-6887-F9DA-C371BF1F7273}"/>
              </a:ext>
            </a:extLst>
          </p:cNvPr>
          <p:cNvSpPr txBox="1"/>
          <p:nvPr/>
        </p:nvSpPr>
        <p:spPr>
          <a:xfrm>
            <a:off x="7707742" y="4780136"/>
            <a:ext cx="991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las manzanas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CEBF8F8B-B2C4-22AE-9747-E1C5F96E55B5}"/>
              </a:ext>
            </a:extLst>
          </p:cNvPr>
          <p:cNvSpPr txBox="1"/>
          <p:nvPr/>
        </p:nvSpPr>
        <p:spPr>
          <a:xfrm>
            <a:off x="7709860" y="5582434"/>
            <a:ext cx="991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las patatas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47533837-E013-4666-B851-BD53B40F4349}"/>
              </a:ext>
            </a:extLst>
          </p:cNvPr>
          <p:cNvSpPr txBox="1"/>
          <p:nvPr/>
        </p:nvSpPr>
        <p:spPr>
          <a:xfrm>
            <a:off x="8616231" y="4777451"/>
            <a:ext cx="991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las </a:t>
            </a:r>
            <a:r>
              <a:rPr lang="en-GB" sz="1000" dirty="0" err="1">
                <a:latin typeface="CCW Precursive 7" panose="03050602040000000000" pitchFamily="66" charset="0"/>
              </a:rPr>
              <a:t>naranjas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77CCF908-724A-05E0-DED1-1AA98BE722C7}"/>
              </a:ext>
            </a:extLst>
          </p:cNvPr>
          <p:cNvSpPr txBox="1"/>
          <p:nvPr/>
        </p:nvSpPr>
        <p:spPr>
          <a:xfrm>
            <a:off x="9633491" y="4790773"/>
            <a:ext cx="874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las </a:t>
            </a:r>
            <a:r>
              <a:rPr lang="en-GB" sz="1000" dirty="0" err="1">
                <a:latin typeface="CCW Precursive 7" panose="03050602040000000000" pitchFamily="66" charset="0"/>
              </a:rPr>
              <a:t>fresas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A167BB46-5B99-9F18-CDCF-7084FBB1C3E9}"/>
              </a:ext>
            </a:extLst>
          </p:cNvPr>
          <p:cNvSpPr txBox="1"/>
          <p:nvPr/>
        </p:nvSpPr>
        <p:spPr>
          <a:xfrm>
            <a:off x="10443954" y="4792098"/>
            <a:ext cx="854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</a:t>
            </a:r>
            <a:r>
              <a:rPr lang="en-GB" sz="1000" dirty="0" err="1">
                <a:latin typeface="CCW Precursive 7" panose="03050602040000000000" pitchFamily="66" charset="0"/>
              </a:rPr>
              <a:t>brocolí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1057" name="TextBox 1056">
            <a:extLst>
              <a:ext uri="{FF2B5EF4-FFF2-40B4-BE49-F238E27FC236}">
                <a16:creationId xmlns:a16="http://schemas.microsoft.com/office/drawing/2014/main" id="{B139AF30-994F-D951-68EA-9F7B85A9E24D}"/>
              </a:ext>
            </a:extLst>
          </p:cNvPr>
          <p:cNvSpPr txBox="1"/>
          <p:nvPr/>
        </p:nvSpPr>
        <p:spPr>
          <a:xfrm>
            <a:off x="11254417" y="4808468"/>
            <a:ext cx="835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</a:t>
            </a:r>
            <a:r>
              <a:rPr lang="en-GB" sz="1000" dirty="0" err="1">
                <a:latin typeface="CCW Precursive 7" panose="03050602040000000000" pitchFamily="66" charset="0"/>
              </a:rPr>
              <a:t>coliflor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1059" name="TextBox 1058">
            <a:extLst>
              <a:ext uri="{FF2B5EF4-FFF2-40B4-BE49-F238E27FC236}">
                <a16:creationId xmlns:a16="http://schemas.microsoft.com/office/drawing/2014/main" id="{1F646CD6-123F-1DAD-E636-389AFFACF6B4}"/>
              </a:ext>
            </a:extLst>
          </p:cNvPr>
          <p:cNvSpPr txBox="1"/>
          <p:nvPr/>
        </p:nvSpPr>
        <p:spPr>
          <a:xfrm>
            <a:off x="8616817" y="5579749"/>
            <a:ext cx="1039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los</a:t>
            </a:r>
            <a:r>
              <a:rPr lang="en-GB" sz="1000" dirty="0">
                <a:latin typeface="CCW Precursive 7" panose="03050602040000000000" pitchFamily="66" charset="0"/>
              </a:rPr>
              <a:t> </a:t>
            </a:r>
            <a:r>
              <a:rPr lang="en-GB" sz="1000" dirty="0" err="1">
                <a:latin typeface="CCW Precursive 7" panose="03050602040000000000" pitchFamily="66" charset="0"/>
              </a:rPr>
              <a:t>guisantes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1061" name="TextBox 1060">
            <a:extLst>
              <a:ext uri="{FF2B5EF4-FFF2-40B4-BE49-F238E27FC236}">
                <a16:creationId xmlns:a16="http://schemas.microsoft.com/office/drawing/2014/main" id="{7E4A8037-5C93-4803-FEC4-EFA20552625E}"/>
              </a:ext>
            </a:extLst>
          </p:cNvPr>
          <p:cNvSpPr txBox="1"/>
          <p:nvPr/>
        </p:nvSpPr>
        <p:spPr>
          <a:xfrm>
            <a:off x="9654042" y="5577064"/>
            <a:ext cx="669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pollo</a:t>
            </a:r>
          </a:p>
        </p:txBody>
      </p:sp>
      <p:sp>
        <p:nvSpPr>
          <p:cNvPr id="1065" name="TextBox 1064">
            <a:extLst>
              <a:ext uri="{FF2B5EF4-FFF2-40B4-BE49-F238E27FC236}">
                <a16:creationId xmlns:a16="http://schemas.microsoft.com/office/drawing/2014/main" id="{0B848059-A0B6-5976-6991-8A021FE2D842}"/>
              </a:ext>
            </a:extLst>
          </p:cNvPr>
          <p:cNvSpPr txBox="1"/>
          <p:nvPr/>
        </p:nvSpPr>
        <p:spPr>
          <a:xfrm>
            <a:off x="10394826" y="5567277"/>
            <a:ext cx="991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</a:t>
            </a:r>
            <a:r>
              <a:rPr lang="en-GB" sz="1000" dirty="0" err="1">
                <a:latin typeface="CCW Precursive 7" panose="03050602040000000000" pitchFamily="66" charset="0"/>
              </a:rPr>
              <a:t>pescado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9638AAC5-B70F-3FD6-A452-1435236BC74B}"/>
              </a:ext>
            </a:extLst>
          </p:cNvPr>
          <p:cNvSpPr txBox="1"/>
          <p:nvPr/>
        </p:nvSpPr>
        <p:spPr>
          <a:xfrm>
            <a:off x="11383445" y="5579748"/>
            <a:ext cx="991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pan</a:t>
            </a:r>
          </a:p>
        </p:txBody>
      </p:sp>
      <p:sp>
        <p:nvSpPr>
          <p:cNvPr id="1069" name="TextBox 1068">
            <a:extLst>
              <a:ext uri="{FF2B5EF4-FFF2-40B4-BE49-F238E27FC236}">
                <a16:creationId xmlns:a16="http://schemas.microsoft.com/office/drawing/2014/main" id="{78EEB8E9-72AB-96B7-8E2B-249101503B06}"/>
              </a:ext>
            </a:extLst>
          </p:cNvPr>
          <p:cNvSpPr txBox="1"/>
          <p:nvPr/>
        </p:nvSpPr>
        <p:spPr>
          <a:xfrm>
            <a:off x="7757118" y="6389714"/>
            <a:ext cx="991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arroz</a:t>
            </a:r>
          </a:p>
        </p:txBody>
      </p:sp>
      <p:sp>
        <p:nvSpPr>
          <p:cNvPr id="1071" name="TextBox 1070">
            <a:extLst>
              <a:ext uri="{FF2B5EF4-FFF2-40B4-BE49-F238E27FC236}">
                <a16:creationId xmlns:a16="http://schemas.microsoft.com/office/drawing/2014/main" id="{40951F18-377D-E588-A6B2-AA46DBF53914}"/>
              </a:ext>
            </a:extLst>
          </p:cNvPr>
          <p:cNvSpPr txBox="1"/>
          <p:nvPr/>
        </p:nvSpPr>
        <p:spPr>
          <a:xfrm>
            <a:off x="8729112" y="6403312"/>
            <a:ext cx="991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queso</a:t>
            </a:r>
          </a:p>
        </p:txBody>
      </p:sp>
      <p:sp>
        <p:nvSpPr>
          <p:cNvPr id="1073" name="TextBox 1072">
            <a:extLst>
              <a:ext uri="{FF2B5EF4-FFF2-40B4-BE49-F238E27FC236}">
                <a16:creationId xmlns:a16="http://schemas.microsoft.com/office/drawing/2014/main" id="{EF2A7011-CC69-5043-B82D-76787FBDCA4B}"/>
              </a:ext>
            </a:extLst>
          </p:cNvPr>
          <p:cNvSpPr txBox="1"/>
          <p:nvPr/>
        </p:nvSpPr>
        <p:spPr>
          <a:xfrm>
            <a:off x="9594349" y="6402674"/>
            <a:ext cx="991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CW Precursive 7" panose="03050602040000000000" pitchFamily="66" charset="0"/>
              </a:rPr>
              <a:t>la pasta</a:t>
            </a: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F114BC09-45CF-D6A1-17D8-31FB2FAFE11D}"/>
              </a:ext>
            </a:extLst>
          </p:cNvPr>
          <p:cNvSpPr txBox="1"/>
          <p:nvPr/>
        </p:nvSpPr>
        <p:spPr>
          <a:xfrm>
            <a:off x="10450467" y="6389714"/>
            <a:ext cx="991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pastel</a:t>
            </a:r>
          </a:p>
        </p:txBody>
      </p:sp>
      <p:sp>
        <p:nvSpPr>
          <p:cNvPr id="1077" name="TextBox 1076">
            <a:extLst>
              <a:ext uri="{FF2B5EF4-FFF2-40B4-BE49-F238E27FC236}">
                <a16:creationId xmlns:a16="http://schemas.microsoft.com/office/drawing/2014/main" id="{2B1A5DF6-A256-4C1C-CE14-91C81205865C}"/>
              </a:ext>
            </a:extLst>
          </p:cNvPr>
          <p:cNvSpPr txBox="1"/>
          <p:nvPr/>
        </p:nvSpPr>
        <p:spPr>
          <a:xfrm>
            <a:off x="11269962" y="6369275"/>
            <a:ext cx="991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CCW Precursive 7" panose="03050602040000000000" pitchFamily="66" charset="0"/>
              </a:rPr>
              <a:t>el</a:t>
            </a:r>
            <a:r>
              <a:rPr lang="en-GB" sz="1000" dirty="0">
                <a:latin typeface="CCW Precursive 7" panose="03050602040000000000" pitchFamily="66" charset="0"/>
              </a:rPr>
              <a:t> </a:t>
            </a:r>
            <a:r>
              <a:rPr lang="en-GB" sz="1000" dirty="0" err="1">
                <a:latin typeface="CCW Precursive 7" panose="03050602040000000000" pitchFamily="66" charset="0"/>
              </a:rPr>
              <a:t>helado</a:t>
            </a:r>
            <a:endParaRPr lang="en-GB" sz="1000" dirty="0">
              <a:latin typeface="CCW Precursive 7" panose="03050602040000000000" pitchFamily="66" charset="0"/>
            </a:endParaRPr>
          </a:p>
        </p:txBody>
      </p:sp>
      <p:sp>
        <p:nvSpPr>
          <p:cNvPr id="1081" name="TextBox 1080">
            <a:extLst>
              <a:ext uri="{FF2B5EF4-FFF2-40B4-BE49-F238E27FC236}">
                <a16:creationId xmlns:a16="http://schemas.microsoft.com/office/drawing/2014/main" id="{FB7A4E27-D054-97EA-3B4D-C7DF69F2D1A7}"/>
              </a:ext>
            </a:extLst>
          </p:cNvPr>
          <p:cNvSpPr txBox="1"/>
          <p:nvPr/>
        </p:nvSpPr>
        <p:spPr>
          <a:xfrm>
            <a:off x="9073256" y="1276056"/>
            <a:ext cx="2603671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000" dirty="0">
                <a:latin typeface="CCW Precursive 7" panose="03050602040000000000" pitchFamily="66" charset="0"/>
              </a:rPr>
              <a:t>Me </a:t>
            </a:r>
            <a:r>
              <a:rPr lang="en-GB" sz="1000" dirty="0" err="1">
                <a:latin typeface="CCW Precursive 7" panose="03050602040000000000" pitchFamily="66" charset="0"/>
              </a:rPr>
              <a:t>gusta</a:t>
            </a:r>
            <a:r>
              <a:rPr lang="en-GB" sz="1000" dirty="0">
                <a:latin typeface="CCW Precursive 7" panose="03050602040000000000" pitchFamily="66" charset="0"/>
              </a:rPr>
              <a:t> /Me </a:t>
            </a:r>
            <a:r>
              <a:rPr lang="en-GB" sz="1000" dirty="0" err="1">
                <a:latin typeface="CCW Precursive 7" panose="03050602040000000000" pitchFamily="66" charset="0"/>
              </a:rPr>
              <a:t>gustan</a:t>
            </a:r>
            <a:endParaRPr lang="en-GB" sz="1000" dirty="0">
              <a:latin typeface="CCW Precursive 7" panose="03050602040000000000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sz="1000" dirty="0">
                <a:latin typeface="CCW Precursive 7" panose="03050602040000000000" pitchFamily="66" charset="0"/>
              </a:rPr>
              <a:t>= I like</a:t>
            </a:r>
          </a:p>
        </p:txBody>
      </p:sp>
      <p:sp>
        <p:nvSpPr>
          <p:cNvPr id="1083" name="Heart 1082">
            <a:extLst>
              <a:ext uri="{FF2B5EF4-FFF2-40B4-BE49-F238E27FC236}">
                <a16:creationId xmlns:a16="http://schemas.microsoft.com/office/drawing/2014/main" id="{DDF53B36-83C4-4655-E6DE-48E02D072983}"/>
              </a:ext>
            </a:extLst>
          </p:cNvPr>
          <p:cNvSpPr/>
          <p:nvPr/>
        </p:nvSpPr>
        <p:spPr>
          <a:xfrm>
            <a:off x="10807420" y="1595914"/>
            <a:ext cx="366056" cy="27004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4" name="Explosion: 8 Points 1083">
            <a:extLst>
              <a:ext uri="{FF2B5EF4-FFF2-40B4-BE49-F238E27FC236}">
                <a16:creationId xmlns:a16="http://schemas.microsoft.com/office/drawing/2014/main" id="{740B8653-B9C5-7595-31F3-9C2B6E0C766D}"/>
              </a:ext>
            </a:extLst>
          </p:cNvPr>
          <p:cNvSpPr/>
          <p:nvPr/>
        </p:nvSpPr>
        <p:spPr>
          <a:xfrm>
            <a:off x="9003342" y="2013075"/>
            <a:ext cx="3229234" cy="1694437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5" name="TextBox 1084">
            <a:extLst>
              <a:ext uri="{FF2B5EF4-FFF2-40B4-BE49-F238E27FC236}">
                <a16:creationId xmlns:a16="http://schemas.microsoft.com/office/drawing/2014/main" id="{9E4BACCC-C124-840A-B2F9-72B44CFEB409}"/>
              </a:ext>
            </a:extLst>
          </p:cNvPr>
          <p:cNvSpPr txBox="1"/>
          <p:nvPr/>
        </p:nvSpPr>
        <p:spPr>
          <a:xfrm>
            <a:off x="8748422" y="2568270"/>
            <a:ext cx="3471519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000" dirty="0">
                <a:latin typeface="CCW Precursive 7" panose="03050602040000000000" pitchFamily="66" charset="0"/>
              </a:rPr>
              <a:t>No me </a:t>
            </a:r>
            <a:r>
              <a:rPr lang="en-GB" sz="1000" dirty="0" err="1">
                <a:latin typeface="CCW Precursive 7" panose="03050602040000000000" pitchFamily="66" charset="0"/>
              </a:rPr>
              <a:t>gusta</a:t>
            </a:r>
            <a:r>
              <a:rPr lang="en-GB" sz="1000" dirty="0">
                <a:latin typeface="CCW Precursive 7" panose="03050602040000000000" pitchFamily="66" charset="0"/>
              </a:rPr>
              <a:t> /No me </a:t>
            </a:r>
            <a:r>
              <a:rPr lang="en-GB" sz="1000" dirty="0" err="1">
                <a:latin typeface="CCW Precursive 7" panose="03050602040000000000" pitchFamily="66" charset="0"/>
              </a:rPr>
              <a:t>gustan</a:t>
            </a:r>
            <a:endParaRPr lang="en-GB" sz="1000" dirty="0">
              <a:latin typeface="CCW Precursive 7" panose="03050602040000000000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sz="1000" dirty="0">
                <a:latin typeface="CCW Precursive 7" panose="03050602040000000000" pitchFamily="66" charset="0"/>
              </a:rPr>
              <a:t>= I don’t like</a:t>
            </a:r>
          </a:p>
        </p:txBody>
      </p:sp>
      <p:pic>
        <p:nvPicPr>
          <p:cNvPr id="1087" name="Picture 60">
            <a:extLst>
              <a:ext uri="{FF2B5EF4-FFF2-40B4-BE49-F238E27FC236}">
                <a16:creationId xmlns:a16="http://schemas.microsoft.com/office/drawing/2014/main" id="{B3C7CE48-5208-F08B-1323-048E8E6F8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266" y="2887008"/>
            <a:ext cx="502358" cy="23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8" name="Oval 1087">
            <a:extLst>
              <a:ext uri="{FF2B5EF4-FFF2-40B4-BE49-F238E27FC236}">
                <a16:creationId xmlns:a16="http://schemas.microsoft.com/office/drawing/2014/main" id="{84D93ADD-494A-7C58-A44E-EB7A1EC88F00}"/>
              </a:ext>
            </a:extLst>
          </p:cNvPr>
          <p:cNvSpPr/>
          <p:nvPr/>
        </p:nvSpPr>
        <p:spPr>
          <a:xfrm>
            <a:off x="3812584" y="674015"/>
            <a:ext cx="2205630" cy="81933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9" name="TextBox 1088">
            <a:extLst>
              <a:ext uri="{FF2B5EF4-FFF2-40B4-BE49-F238E27FC236}">
                <a16:creationId xmlns:a16="http://schemas.microsoft.com/office/drawing/2014/main" id="{0677B7E3-11F8-F519-3E84-EB604D18BC5F}"/>
              </a:ext>
            </a:extLst>
          </p:cNvPr>
          <p:cNvSpPr txBox="1"/>
          <p:nvPr/>
        </p:nvSpPr>
        <p:spPr>
          <a:xfrm>
            <a:off x="3832966" y="841436"/>
            <a:ext cx="234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CW Precursive 7" panose="03050602040000000000" pitchFamily="66" charset="0"/>
              </a:rPr>
              <a:t>Tengo = I have</a:t>
            </a:r>
          </a:p>
          <a:p>
            <a:r>
              <a:rPr lang="en-GB" sz="1200" dirty="0">
                <a:latin typeface="CCW Precursive 7" panose="03050602040000000000" pitchFamily="66" charset="0"/>
              </a:rPr>
              <a:t>Tiene  = He/she has   </a:t>
            </a:r>
            <a:r>
              <a:rPr lang="en-GB" sz="1200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2059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16681</TotalTime>
  <Words>254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CCW Precursive 7</vt:lpstr>
      <vt:lpstr>Comic Sans MS</vt:lpstr>
      <vt:lpstr>Office Theme</vt:lpstr>
      <vt:lpstr>PowerPoint Presentation</vt:lpstr>
    </vt:vector>
  </TitlesOfParts>
  <Company>Childer Thornton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ssilcox2</dc:creator>
  <cp:lastModifiedBy>ssilcox2</cp:lastModifiedBy>
  <cp:revision>22</cp:revision>
  <dcterms:created xsi:type="dcterms:W3CDTF">2023-10-01T20:24:45Z</dcterms:created>
  <dcterms:modified xsi:type="dcterms:W3CDTF">2023-11-27T15:35:14Z</dcterms:modified>
</cp:coreProperties>
</file>