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8" r:id="rId2"/>
  </p:sldMasterIdLst>
  <p:notesMasterIdLst>
    <p:notesMasterId r:id="rId24"/>
  </p:notesMasterIdLst>
  <p:sldIdLst>
    <p:sldId id="256" r:id="rId3"/>
    <p:sldId id="267" r:id="rId4"/>
    <p:sldId id="277" r:id="rId5"/>
    <p:sldId id="259" r:id="rId6"/>
    <p:sldId id="279" r:id="rId7"/>
    <p:sldId id="280" r:id="rId8"/>
    <p:sldId id="283" r:id="rId9"/>
    <p:sldId id="285" r:id="rId10"/>
    <p:sldId id="282" r:id="rId11"/>
    <p:sldId id="286" r:id="rId12"/>
    <p:sldId id="287" r:id="rId13"/>
    <p:sldId id="266" r:id="rId14"/>
    <p:sldId id="288" r:id="rId15"/>
    <p:sldId id="289" r:id="rId16"/>
    <p:sldId id="284" r:id="rId17"/>
    <p:sldId id="269" r:id="rId18"/>
    <p:sldId id="290" r:id="rId19"/>
    <p:sldId id="291" r:id="rId20"/>
    <p:sldId id="278" r:id="rId21"/>
    <p:sldId id="265" r:id="rId22"/>
    <p:sldId id="27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86679" autoAdjust="0"/>
  </p:normalViewPr>
  <p:slideViewPr>
    <p:cSldViewPr snapToGrid="0">
      <p:cViewPr varScale="1">
        <p:scale>
          <a:sx n="100" d="100"/>
          <a:sy n="100" d="100"/>
        </p:scale>
        <p:origin x="10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559B7-4B8D-4F91-8847-46EF38E76208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DBF03-A540-48DE-9B65-8C7E0357D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218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DBF03-A540-48DE-9B65-8C7E0357DBC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404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DBF03-A540-48DE-9B65-8C7E0357DBC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967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DBF03-A540-48DE-9B65-8C7E0357DBC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225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59E5-0DAF-48B3-8631-5BFC637D6A73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6C7D-B309-443C-9949-62CBE1FD9B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555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59E5-0DAF-48B3-8631-5BFC637D6A73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6C7D-B309-443C-9949-62CBE1FD9B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468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59E5-0DAF-48B3-8631-5BFC637D6A73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6C7D-B309-443C-9949-62CBE1FD9B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448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59E5-0DAF-48B3-8631-5BFC637D6A73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6C7D-B309-443C-9949-62CBE1FD9B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204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59E5-0DAF-48B3-8631-5BFC637D6A73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6C7D-B309-443C-9949-62CBE1FD9B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072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59E5-0DAF-48B3-8631-5BFC637D6A73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6C7D-B309-443C-9949-62CBE1FD9B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955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59E5-0DAF-48B3-8631-5BFC637D6A73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6C7D-B309-443C-9949-62CBE1FD9B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287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59E5-0DAF-48B3-8631-5BFC637D6A73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6C7D-B309-443C-9949-62CBE1FD9B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3357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59E5-0DAF-48B3-8631-5BFC637D6A73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6C7D-B309-443C-9949-62CBE1FD9B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607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59E5-0DAF-48B3-8631-5BFC637D6A73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6C7D-B309-443C-9949-62CBE1FD9B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543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59E5-0DAF-48B3-8631-5BFC637D6A73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6C7D-B309-443C-9949-62CBE1FD9B1C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48782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59E5-0DAF-48B3-8631-5BFC637D6A73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6C7D-B309-443C-9949-62CBE1FD9B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5321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59E5-0DAF-48B3-8631-5BFC637D6A73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6C7D-B309-443C-9949-62CBE1FD9B1C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8872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59E5-0DAF-48B3-8631-5BFC637D6A73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6C7D-B309-443C-9949-62CBE1FD9B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0625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59E5-0DAF-48B3-8631-5BFC637D6A73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6C7D-B309-443C-9949-62CBE1FD9B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4554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59E5-0DAF-48B3-8631-5BFC637D6A73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6C7D-B309-443C-9949-62CBE1FD9B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227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059E5-0DAF-48B3-8631-5BFC637D6A73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4926C7D-B309-443C-9949-62CBE1FD9B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228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3787" y="311540"/>
            <a:ext cx="7766936" cy="1057275"/>
          </a:xfrm>
        </p:spPr>
        <p:txBody>
          <a:bodyPr/>
          <a:lstStyle/>
          <a:p>
            <a:r>
              <a:rPr lang="en-GB" dirty="0" smtClean="0"/>
              <a:t>Welcome to Beech Class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26" name="Picture 2" descr="3 season set of Beech tree transparent background 10832712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0092"/>
            <a:ext cx="3531447" cy="235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5686" y="1368815"/>
            <a:ext cx="5894005" cy="423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8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01" y="200579"/>
            <a:ext cx="8596668" cy="1320800"/>
          </a:xfrm>
        </p:spPr>
        <p:txBody>
          <a:bodyPr>
            <a:normAutofit/>
          </a:bodyPr>
          <a:lstStyle/>
          <a:p>
            <a:r>
              <a:rPr lang="en-GB" sz="4800" dirty="0" smtClean="0"/>
              <a:t>English - writing </a:t>
            </a:r>
            <a:endParaRPr lang="en-GB" sz="4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269063"/>
              </p:ext>
            </p:extLst>
          </p:nvPr>
        </p:nvGraphicFramePr>
        <p:xfrm>
          <a:off x="712652" y="1159429"/>
          <a:ext cx="8588103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2701">
                  <a:extLst>
                    <a:ext uri="{9D8B030D-6E8A-4147-A177-3AD203B41FA5}">
                      <a16:colId xmlns:a16="http://schemas.microsoft.com/office/drawing/2014/main" val="2345941946"/>
                    </a:ext>
                  </a:extLst>
                </a:gridCol>
                <a:gridCol w="2862701">
                  <a:extLst>
                    <a:ext uri="{9D8B030D-6E8A-4147-A177-3AD203B41FA5}">
                      <a16:colId xmlns:a16="http://schemas.microsoft.com/office/drawing/2014/main" val="1115921163"/>
                    </a:ext>
                  </a:extLst>
                </a:gridCol>
                <a:gridCol w="2862701">
                  <a:extLst>
                    <a:ext uri="{9D8B030D-6E8A-4147-A177-3AD203B41FA5}">
                      <a16:colId xmlns:a16="http://schemas.microsoft.com/office/drawing/2014/main" val="2167146950"/>
                    </a:ext>
                  </a:extLst>
                </a:gridCol>
              </a:tblGrid>
              <a:tr h="312218">
                <a:tc>
                  <a:txBody>
                    <a:bodyPr/>
                    <a:lstStyle/>
                    <a:p>
                      <a:r>
                        <a:rPr lang="en-GB" dirty="0" smtClean="0"/>
                        <a:t>Autumn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Spring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Summer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223792"/>
                  </a:ext>
                </a:extLst>
              </a:tr>
              <a:tr h="3809557">
                <a:tc>
                  <a:txBody>
                    <a:bodyPr/>
                    <a:lstStyle/>
                    <a:p>
                      <a:r>
                        <a:rPr lang="en-GB" dirty="0" smtClean="0"/>
                        <a:t>Autumn</a:t>
                      </a:r>
                      <a:r>
                        <a:rPr lang="en-GB" baseline="0" dirty="0" smtClean="0"/>
                        <a:t> 1</a:t>
                      </a:r>
                    </a:p>
                    <a:p>
                      <a:r>
                        <a:rPr lang="en-GB" b="1" baseline="0" dirty="0" smtClean="0"/>
                        <a:t>Gorilla – Anthony Browne</a:t>
                      </a:r>
                    </a:p>
                    <a:p>
                      <a:endParaRPr lang="en-GB" baseline="0" dirty="0" smtClean="0"/>
                    </a:p>
                    <a:p>
                      <a:endParaRPr lang="en-GB" baseline="0" dirty="0" smtClean="0"/>
                    </a:p>
                    <a:p>
                      <a:endParaRPr lang="en-GB" baseline="0" dirty="0" smtClean="0"/>
                    </a:p>
                    <a:p>
                      <a:endParaRPr lang="en-GB" baseline="0" dirty="0" smtClean="0"/>
                    </a:p>
                    <a:p>
                      <a:endParaRPr lang="en-GB" baseline="0" dirty="0" smtClean="0"/>
                    </a:p>
                    <a:p>
                      <a:r>
                        <a:rPr lang="en-GB" dirty="0" smtClean="0"/>
                        <a:t>Autumn</a:t>
                      </a:r>
                      <a:r>
                        <a:rPr lang="en-GB" baseline="0" dirty="0" smtClean="0"/>
                        <a:t> 2</a:t>
                      </a:r>
                    </a:p>
                    <a:p>
                      <a:r>
                        <a:rPr lang="en-GB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Zeraffa</a:t>
                      </a:r>
                      <a:r>
                        <a:rPr lang="en-GB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Giraffa</a:t>
                      </a:r>
                      <a:endParaRPr lang="en-GB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 Dianne </a:t>
                      </a:r>
                      <a:r>
                        <a:rPr lang="en-GB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Hofmeyr</a:t>
                      </a:r>
                      <a:endParaRPr lang="en-GB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baseline="0" dirty="0" smtClean="0"/>
                    </a:p>
                    <a:p>
                      <a:endParaRPr lang="en-GB" baseline="0" dirty="0" smtClean="0"/>
                    </a:p>
                    <a:p>
                      <a:endParaRPr lang="en-GB" baseline="0" dirty="0" smtClean="0"/>
                    </a:p>
                    <a:p>
                      <a:endParaRPr lang="en-GB" baseline="0" dirty="0" smtClean="0"/>
                    </a:p>
                    <a:p>
                      <a:endParaRPr lang="en-GB" baseline="0" dirty="0" smtClean="0"/>
                    </a:p>
                    <a:p>
                      <a:endParaRPr lang="en-GB" baseline="0" dirty="0" smtClean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Spring</a:t>
                      </a:r>
                      <a:r>
                        <a:rPr lang="en-GB" baseline="0" dirty="0" smtClean="0"/>
                        <a:t> 1</a:t>
                      </a:r>
                    </a:p>
                    <a:p>
                      <a:r>
                        <a:rPr lang="en-GB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Leon and the place between by Graham Baker-Smith</a:t>
                      </a:r>
                      <a:endParaRPr lang="en-GB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baseline="0" dirty="0" smtClean="0"/>
                    </a:p>
                    <a:p>
                      <a:endParaRPr lang="en-GB" baseline="0" dirty="0" smtClean="0"/>
                    </a:p>
                    <a:p>
                      <a:endParaRPr lang="en-GB" baseline="0" dirty="0" smtClean="0"/>
                    </a:p>
                    <a:p>
                      <a:endParaRPr lang="en-GB" baseline="0" dirty="0" smtClean="0"/>
                    </a:p>
                    <a:p>
                      <a:r>
                        <a:rPr lang="en-GB" dirty="0" smtClean="0"/>
                        <a:t>Spring</a:t>
                      </a:r>
                      <a:r>
                        <a:rPr lang="en-GB" baseline="0" dirty="0" smtClean="0"/>
                        <a:t> 2</a:t>
                      </a:r>
                    </a:p>
                    <a:p>
                      <a:r>
                        <a:rPr lang="en-GB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When the Giant stirred by Celia </a:t>
                      </a:r>
                      <a:r>
                        <a:rPr lang="en-GB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Godkin</a:t>
                      </a:r>
                      <a:endParaRPr lang="en-GB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aseline="0" dirty="0" smtClean="0"/>
                        <a:t>Summer 1</a:t>
                      </a:r>
                    </a:p>
                    <a:p>
                      <a:r>
                        <a:rPr lang="en-GB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Where the Forest Meets the Sea by Jeannie </a:t>
                      </a:r>
                      <a:r>
                        <a:rPr lang="en-GB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Baker</a:t>
                      </a:r>
                      <a:endParaRPr lang="en-GB" baseline="0" dirty="0" smtClean="0"/>
                    </a:p>
                    <a:p>
                      <a:endParaRPr lang="en-GB" baseline="0" dirty="0" smtClean="0"/>
                    </a:p>
                    <a:p>
                      <a:endParaRPr lang="en-GB" baseline="0" dirty="0" smtClean="0"/>
                    </a:p>
                    <a:p>
                      <a:endParaRPr lang="en-GB" baseline="0" dirty="0" smtClean="0"/>
                    </a:p>
                    <a:p>
                      <a:endParaRPr lang="en-GB" baseline="0" dirty="0" smtClean="0"/>
                    </a:p>
                    <a:p>
                      <a:r>
                        <a:rPr lang="en-GB" baseline="0" dirty="0" smtClean="0"/>
                        <a:t>Summer 2</a:t>
                      </a:r>
                    </a:p>
                    <a:p>
                      <a:r>
                        <a:rPr lang="en-GB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Cloud Tea Monkeys by Mal </a:t>
                      </a:r>
                      <a:r>
                        <a:rPr lang="en-GB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Peet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25656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453" y="2480229"/>
            <a:ext cx="1604903" cy="11719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042" y="4743138"/>
            <a:ext cx="1474251" cy="16956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320" y="2488914"/>
            <a:ext cx="1143160" cy="14003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7704" y="4743138"/>
            <a:ext cx="2105319" cy="16480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4035" y="2488914"/>
            <a:ext cx="1727416" cy="1220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5189" y="4743138"/>
            <a:ext cx="1305107" cy="14575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4359" y="860979"/>
            <a:ext cx="2693861" cy="507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8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01" y="200579"/>
            <a:ext cx="8596668" cy="1320800"/>
          </a:xfrm>
        </p:spPr>
        <p:txBody>
          <a:bodyPr>
            <a:normAutofit/>
          </a:bodyPr>
          <a:lstStyle/>
          <a:p>
            <a:r>
              <a:rPr lang="en-GB" sz="4800" dirty="0"/>
              <a:t>English - </a:t>
            </a:r>
            <a:r>
              <a:rPr lang="en-GB" sz="4800" dirty="0" smtClean="0"/>
              <a:t>reading </a:t>
            </a:r>
            <a:endParaRPr lang="en-GB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242811" y="997504"/>
            <a:ext cx="683258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It is important that your child is reading </a:t>
            </a:r>
            <a:r>
              <a:rPr lang="en-GB" sz="2400" dirty="0" smtClean="0">
                <a:solidFill>
                  <a:srgbClr val="FF0000"/>
                </a:solidFill>
              </a:rPr>
              <a:t>frequently</a:t>
            </a:r>
            <a:r>
              <a:rPr lang="en-GB" sz="2400" dirty="0" smtClean="0"/>
              <a:t> to support their writing – building vocabulary, recognising spelling patterns.</a:t>
            </a:r>
          </a:p>
          <a:p>
            <a:endParaRPr lang="en-GB" sz="2400" dirty="0" smtClean="0"/>
          </a:p>
          <a:p>
            <a:r>
              <a:rPr lang="en-GB" sz="2400" dirty="0" smtClean="0"/>
              <a:t>Reading </a:t>
            </a:r>
            <a:r>
              <a:rPr lang="en-GB" sz="2400" dirty="0" smtClean="0">
                <a:solidFill>
                  <a:srgbClr val="FF0000"/>
                </a:solidFill>
              </a:rPr>
              <a:t>regularly</a:t>
            </a:r>
            <a:r>
              <a:rPr lang="en-GB" sz="2400" dirty="0" smtClean="0"/>
              <a:t> will improve their reading </a:t>
            </a:r>
            <a:r>
              <a:rPr lang="en-GB" sz="2400" dirty="0" smtClean="0"/>
              <a:t>speed and fluency. </a:t>
            </a:r>
          </a:p>
          <a:p>
            <a:endParaRPr lang="en-GB" sz="2400" dirty="0"/>
          </a:p>
          <a:p>
            <a:r>
              <a:rPr lang="en-GB" sz="2400" dirty="0" smtClean="0"/>
              <a:t>Class library and books from home.</a:t>
            </a:r>
          </a:p>
          <a:p>
            <a:endParaRPr lang="en-GB" sz="2400" dirty="0"/>
          </a:p>
          <a:p>
            <a:r>
              <a:rPr lang="en-GB" sz="2400" dirty="0" smtClean="0"/>
              <a:t>Children need to be interested and have the right attitude!</a:t>
            </a:r>
            <a:endParaRPr lang="en-GB" sz="2400" dirty="0" smtClean="0"/>
          </a:p>
          <a:p>
            <a:endParaRPr lang="en-GB" sz="2400" dirty="0" smtClean="0"/>
          </a:p>
          <a:p>
            <a:r>
              <a:rPr lang="en-GB" sz="2400" i="1" dirty="0" smtClean="0"/>
              <a:t>T will check recorded in their reading </a:t>
            </a:r>
            <a:r>
              <a:rPr lang="en-GB" sz="2400" i="1" dirty="0" smtClean="0"/>
              <a:t>records. Both children and adults can write in diaries.</a:t>
            </a:r>
            <a:endParaRPr lang="en-GB" sz="2400" i="1" dirty="0" smtClean="0"/>
          </a:p>
          <a:p>
            <a:endParaRPr lang="en-GB" sz="20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075399" y="247722"/>
            <a:ext cx="351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Class page – website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9725" y="1402861"/>
            <a:ext cx="4725115" cy="286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6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28600"/>
            <a:ext cx="8463617" cy="746760"/>
          </a:xfrm>
        </p:spPr>
        <p:txBody>
          <a:bodyPr/>
          <a:lstStyle/>
          <a:p>
            <a:r>
              <a:rPr lang="en-GB" dirty="0" smtClean="0"/>
              <a:t>Shared reading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556385"/>
            <a:ext cx="9093201" cy="5425440"/>
          </a:xfrm>
        </p:spPr>
        <p:txBody>
          <a:bodyPr/>
          <a:lstStyle/>
          <a:p>
            <a:r>
              <a:rPr lang="en-GB" sz="2800" dirty="0" smtClean="0"/>
              <a:t>Shared reading daily in Year 4</a:t>
            </a:r>
          </a:p>
          <a:p>
            <a:r>
              <a:rPr lang="en-GB" sz="2800" dirty="0" smtClean="0"/>
              <a:t>Class novel each half term (The Wild Robot) – Retrieval focus</a:t>
            </a:r>
          </a:p>
          <a:p>
            <a:r>
              <a:rPr lang="en-GB" sz="2800" dirty="0" smtClean="0"/>
              <a:t>Alternative texts – linked to learning</a:t>
            </a:r>
          </a:p>
          <a:p>
            <a:r>
              <a:rPr lang="en-GB" sz="2800" dirty="0" smtClean="0"/>
              <a:t>Quick quiz, partner talk, independent tasks, solo work</a:t>
            </a:r>
            <a:endParaRPr lang="en-GB" sz="2800" dirty="0" smtClean="0"/>
          </a:p>
          <a:p>
            <a:pPr>
              <a:buFont typeface="Wingdings" panose="05000000000000000000" pitchFamily="2" charset="2"/>
              <a:buChar char="q"/>
            </a:pPr>
            <a:endParaRPr lang="en-GB" dirty="0" smtClean="0"/>
          </a:p>
          <a:p>
            <a:pPr>
              <a:buFont typeface="Wingdings" panose="05000000000000000000" pitchFamily="2" charset="2"/>
              <a:buChar char="q"/>
            </a:pPr>
            <a:endParaRPr lang="en-GB" dirty="0" smtClean="0"/>
          </a:p>
          <a:p>
            <a:pPr>
              <a:buFont typeface="Wingdings" panose="05000000000000000000" pitchFamily="2" charset="2"/>
              <a:buChar char="q"/>
            </a:pPr>
            <a:endParaRPr lang="en-GB" dirty="0" smtClean="0"/>
          </a:p>
          <a:p>
            <a:pPr>
              <a:buFont typeface="Arial" panose="020B0604020202020204" pitchFamily="34" charset="0"/>
              <a:buChar char="•"/>
            </a:pPr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3097" y="1202055"/>
            <a:ext cx="3029169" cy="432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99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01" y="200579"/>
            <a:ext cx="8596668" cy="1320800"/>
          </a:xfrm>
        </p:spPr>
        <p:txBody>
          <a:bodyPr>
            <a:normAutofit/>
          </a:bodyPr>
          <a:lstStyle/>
          <a:p>
            <a:r>
              <a:rPr lang="en-GB" sz="4800" dirty="0"/>
              <a:t>English - reading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0446" y="1065350"/>
            <a:ext cx="952282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smtClean="0"/>
              <a:t>Reading with your child and questions you might want to ask.</a:t>
            </a:r>
          </a:p>
          <a:p>
            <a:endParaRPr lang="en-GB" sz="2000" i="1" dirty="0"/>
          </a:p>
          <a:p>
            <a:r>
              <a:rPr lang="en-GB" sz="2000" b="1" i="1" u="sng" dirty="0" smtClean="0">
                <a:solidFill>
                  <a:srgbClr val="00B050"/>
                </a:solidFill>
              </a:rPr>
              <a:t>Retrieval – literally pulling it from the text</a:t>
            </a:r>
          </a:p>
          <a:p>
            <a:r>
              <a:rPr lang="en-GB" sz="2000" b="1" dirty="0" smtClean="0"/>
              <a:t>Who went to fetch the eggs from the shop?</a:t>
            </a:r>
          </a:p>
          <a:p>
            <a:r>
              <a:rPr lang="en-GB" sz="2000" b="1" dirty="0" smtClean="0"/>
              <a:t>Why did Tom move his tractor?</a:t>
            </a:r>
          </a:p>
          <a:p>
            <a:endParaRPr lang="en-GB" sz="2000" b="1" dirty="0"/>
          </a:p>
          <a:p>
            <a:r>
              <a:rPr lang="en-GB" sz="2000" b="1" i="1" u="sng" dirty="0" smtClean="0">
                <a:solidFill>
                  <a:srgbClr val="00B050"/>
                </a:solidFill>
              </a:rPr>
              <a:t>Prediction</a:t>
            </a:r>
            <a:r>
              <a:rPr lang="en-GB" sz="2000" b="1" i="1" u="sng" dirty="0" smtClean="0"/>
              <a:t> </a:t>
            </a:r>
            <a:endParaRPr lang="en-GB" sz="2000" dirty="0" smtClean="0"/>
          </a:p>
          <a:p>
            <a:r>
              <a:rPr lang="en-GB" sz="2000" b="1" i="1" dirty="0" smtClean="0"/>
              <a:t>What may happen next?</a:t>
            </a:r>
          </a:p>
          <a:p>
            <a:r>
              <a:rPr lang="en-GB" sz="2000" b="1" i="1" dirty="0" smtClean="0"/>
              <a:t>Who is going to do something?</a:t>
            </a:r>
          </a:p>
          <a:p>
            <a:endParaRPr lang="en-GB" sz="2000" b="1" i="1" dirty="0"/>
          </a:p>
          <a:p>
            <a:r>
              <a:rPr lang="en-GB" sz="2000" b="1" i="1" u="sng" dirty="0">
                <a:solidFill>
                  <a:srgbClr val="00B050"/>
                </a:solidFill>
              </a:rPr>
              <a:t>Inference – inferring something using evidence in the text to prove this</a:t>
            </a:r>
          </a:p>
          <a:p>
            <a:r>
              <a:rPr lang="en-GB" sz="2000" b="1" dirty="0" smtClean="0"/>
              <a:t>Point </a:t>
            </a:r>
            <a:r>
              <a:rPr lang="en-GB" sz="2000" b="1" dirty="0"/>
              <a:t>evidence, point evidence </a:t>
            </a:r>
          </a:p>
          <a:p>
            <a:r>
              <a:rPr lang="en-GB" sz="2000" b="1" dirty="0"/>
              <a:t>What impression did you get of Billy? (Point and why</a:t>
            </a:r>
            <a:r>
              <a:rPr lang="en-GB" sz="2000" b="1" dirty="0" smtClean="0"/>
              <a:t>)</a:t>
            </a:r>
          </a:p>
          <a:p>
            <a:r>
              <a:rPr lang="en-GB" sz="2000" b="1" dirty="0" smtClean="0"/>
              <a:t>Why might Bob think Bill is …..?</a:t>
            </a:r>
          </a:p>
          <a:p>
            <a:endParaRPr lang="en-GB" sz="2000" b="1" dirty="0" smtClean="0"/>
          </a:p>
          <a:p>
            <a:r>
              <a:rPr lang="en-GB" sz="2000" b="1" i="1" u="sng" dirty="0" smtClean="0">
                <a:solidFill>
                  <a:srgbClr val="00B050"/>
                </a:solidFill>
              </a:rPr>
              <a:t>Summarise</a:t>
            </a:r>
          </a:p>
          <a:p>
            <a:r>
              <a:rPr lang="en-GB" sz="2000" i="1" dirty="0" smtClean="0"/>
              <a:t>Summarise what you have read on pg14.</a:t>
            </a:r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272433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dirty="0"/>
              <a:t>English - </a:t>
            </a:r>
            <a:r>
              <a:rPr lang="en-GB" sz="6000" dirty="0" smtClean="0"/>
              <a:t>Spelling </a:t>
            </a:r>
            <a:endParaRPr lang="en-GB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763487"/>
            <a:ext cx="8725362" cy="427787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sz="4000" b="1" u="sng" dirty="0" smtClean="0"/>
              <a:t>Spellings (RWI):</a:t>
            </a:r>
            <a:endParaRPr lang="en-GB" sz="4000" dirty="0" smtClean="0">
              <a:solidFill>
                <a:srgbClr val="FF0000"/>
              </a:solidFill>
            </a:endParaRPr>
          </a:p>
          <a:p>
            <a:r>
              <a:rPr lang="en-GB" sz="4000" dirty="0" smtClean="0">
                <a:solidFill>
                  <a:srgbClr val="FF0000"/>
                </a:solidFill>
              </a:rPr>
              <a:t>New </a:t>
            </a:r>
            <a:r>
              <a:rPr lang="en-GB" sz="4000" dirty="0" smtClean="0">
                <a:solidFill>
                  <a:srgbClr val="FF0000"/>
                </a:solidFill>
              </a:rPr>
              <a:t>spellings </a:t>
            </a:r>
            <a:r>
              <a:rPr lang="en-GB" sz="4000" dirty="0">
                <a:solidFill>
                  <a:srgbClr val="FF0000"/>
                </a:solidFill>
              </a:rPr>
              <a:t>in log books every </a:t>
            </a:r>
            <a:r>
              <a:rPr lang="en-GB" sz="4000" u="sng" dirty="0" smtClean="0">
                <a:solidFill>
                  <a:srgbClr val="FF0000"/>
                </a:solidFill>
              </a:rPr>
              <a:t>week</a:t>
            </a:r>
            <a:r>
              <a:rPr lang="en-GB" sz="4000" dirty="0" smtClean="0">
                <a:solidFill>
                  <a:srgbClr val="FF0000"/>
                </a:solidFill>
              </a:rPr>
              <a:t>. </a:t>
            </a:r>
          </a:p>
          <a:p>
            <a:r>
              <a:rPr lang="en-GB" sz="4000" dirty="0" smtClean="0"/>
              <a:t>School </a:t>
            </a:r>
            <a:r>
              <a:rPr lang="en-GB" sz="4000" dirty="0"/>
              <a:t>and </a:t>
            </a:r>
            <a:r>
              <a:rPr lang="en-GB" sz="4000" dirty="0" smtClean="0"/>
              <a:t>home</a:t>
            </a:r>
            <a:r>
              <a:rPr lang="en-GB" sz="4000" dirty="0"/>
              <a:t>.</a:t>
            </a:r>
          </a:p>
          <a:p>
            <a:r>
              <a:rPr lang="en-GB" sz="4000" dirty="0"/>
              <a:t>Your child will record spelling they have </a:t>
            </a:r>
            <a:r>
              <a:rPr lang="en-GB" sz="4000" dirty="0" smtClean="0"/>
              <a:t>found </a:t>
            </a:r>
            <a:r>
              <a:rPr lang="en-GB" sz="4000" dirty="0"/>
              <a:t>tricky in this book to share with you at home.</a:t>
            </a:r>
          </a:p>
          <a:p>
            <a:r>
              <a:rPr lang="en-GB" sz="4000" dirty="0"/>
              <a:t>This will reinforce the learning of new words</a:t>
            </a:r>
            <a:r>
              <a:rPr lang="en-GB" sz="4000" dirty="0" smtClean="0"/>
              <a:t>.</a:t>
            </a:r>
          </a:p>
          <a:p>
            <a:r>
              <a:rPr lang="en-GB" sz="4000" dirty="0">
                <a:solidFill>
                  <a:srgbClr val="FF0000"/>
                </a:solidFill>
              </a:rPr>
              <a:t>Spellings Year 3 and 4 </a:t>
            </a:r>
            <a:r>
              <a:rPr lang="en-GB" sz="4000" dirty="0" smtClean="0">
                <a:solidFill>
                  <a:srgbClr val="FF0000"/>
                </a:solidFill>
              </a:rPr>
              <a:t>words</a:t>
            </a:r>
            <a:endParaRPr lang="en-GB" sz="4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4000" dirty="0">
              <a:solidFill>
                <a:srgbClr val="FF0000"/>
              </a:solidFill>
            </a:endParaRPr>
          </a:p>
          <a:p>
            <a:endParaRPr lang="en-GB" sz="24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4784" y="142875"/>
            <a:ext cx="1778264" cy="2543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4308" y="192068"/>
            <a:ext cx="1715870" cy="2445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8712" y="4608681"/>
            <a:ext cx="3454336" cy="207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43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01" y="200579"/>
            <a:ext cx="8596668" cy="1320800"/>
          </a:xfrm>
        </p:spPr>
        <p:txBody>
          <a:bodyPr>
            <a:normAutofit/>
          </a:bodyPr>
          <a:lstStyle/>
          <a:p>
            <a:r>
              <a:rPr lang="en-GB" sz="4800" dirty="0" smtClean="0"/>
              <a:t>History and Geography </a:t>
            </a:r>
            <a:endParaRPr lang="en-GB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6685461" y="-18584"/>
            <a:ext cx="7354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Knowledge Organisers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Using the vocabulary confidently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Recognising key dates and plotting on a timeline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Recalling facts on important historical moments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2" y="1311917"/>
            <a:ext cx="7108812" cy="39458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75" y="2561195"/>
            <a:ext cx="7976661" cy="42968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125" y="997079"/>
            <a:ext cx="3914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Term 1 – An African legacy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466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Topic – An African Legacy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799" y="1274164"/>
            <a:ext cx="8463619" cy="4767199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 smtClean="0">
                <a:latin typeface="CCW Precursive 7" panose="03050602040000000000" pitchFamily="66" charset="0"/>
              </a:rPr>
              <a:t>Where is Africa?</a:t>
            </a:r>
          </a:p>
          <a:p>
            <a:endParaRPr lang="en-GB" b="1" dirty="0" smtClean="0">
              <a:latin typeface="CCW Precursive 7" panose="03050602040000000000" pitchFamily="66" charset="0"/>
            </a:endParaRPr>
          </a:p>
          <a:p>
            <a:r>
              <a:rPr lang="en-GB" b="1" dirty="0" smtClean="0">
                <a:latin typeface="CCW Precursive 7" panose="03050602040000000000" pitchFamily="66" charset="0"/>
              </a:rPr>
              <a:t>Locating certain countries in Africa and recognising physical features which affect population density</a:t>
            </a:r>
          </a:p>
          <a:p>
            <a:endParaRPr lang="en-GB" b="1" dirty="0" smtClean="0">
              <a:latin typeface="CCW Precursive 7" panose="03050602040000000000" pitchFamily="66" charset="0"/>
            </a:endParaRPr>
          </a:p>
          <a:p>
            <a:r>
              <a:rPr lang="en-GB" b="1" dirty="0" smtClean="0">
                <a:latin typeface="CCW Precursive 7" panose="03050602040000000000" pitchFamily="66" charset="0"/>
              </a:rPr>
              <a:t>Ancient Egypt – links to River </a:t>
            </a:r>
            <a:r>
              <a:rPr lang="en-GB" b="1" dirty="0" smtClean="0">
                <a:latin typeface="CCW Precursive 7" panose="03050602040000000000" pitchFamily="66" charset="0"/>
              </a:rPr>
              <a:t>Nile</a:t>
            </a:r>
            <a:endParaRPr lang="en-GB" b="1" dirty="0" smtClean="0">
              <a:latin typeface="CCW Precursive 7" panose="03050602040000000000" pitchFamily="66" charset="0"/>
            </a:endParaRPr>
          </a:p>
          <a:p>
            <a:endParaRPr lang="en-GB" b="1" dirty="0" smtClean="0">
              <a:latin typeface="CCW Precursive 7" panose="03050602040000000000" pitchFamily="66" charset="0"/>
            </a:endParaRPr>
          </a:p>
          <a:p>
            <a:r>
              <a:rPr lang="en-GB" b="1" dirty="0" smtClean="0">
                <a:latin typeface="CCW Precursive 7" panose="03050602040000000000" pitchFamily="66" charset="0"/>
              </a:rPr>
              <a:t>Mummification</a:t>
            </a:r>
          </a:p>
          <a:p>
            <a:endParaRPr lang="en-GB" b="1" dirty="0" smtClean="0">
              <a:latin typeface="CCW Precursive 7" panose="03050602040000000000" pitchFamily="66" charset="0"/>
            </a:endParaRPr>
          </a:p>
          <a:p>
            <a:r>
              <a:rPr lang="en-GB" b="1" dirty="0" smtClean="0">
                <a:latin typeface="CCW Precursive 7" panose="03050602040000000000" pitchFamily="66" charset="0"/>
              </a:rPr>
              <a:t>Building of the Pyramids</a:t>
            </a:r>
          </a:p>
          <a:p>
            <a:endParaRPr lang="en-GB" b="1" dirty="0" smtClean="0">
              <a:latin typeface="CCW Precursive 7" panose="03050602040000000000" pitchFamily="66" charset="0"/>
            </a:endParaRPr>
          </a:p>
          <a:p>
            <a:r>
              <a:rPr lang="en-GB" b="1" dirty="0" smtClean="0">
                <a:latin typeface="CCW Precursive 7" panose="03050602040000000000" pitchFamily="66" charset="0"/>
              </a:rPr>
              <a:t>Nelson Mandela </a:t>
            </a:r>
            <a:r>
              <a:rPr lang="en-GB" b="1" dirty="0">
                <a:latin typeface="CCW Precursive 7" panose="03050602040000000000" pitchFamily="66" charset="0"/>
              </a:rPr>
              <a:t>-  Apartheid</a:t>
            </a:r>
            <a:endParaRPr lang="en-GB" b="1" dirty="0" smtClean="0">
              <a:latin typeface="CCW Precursive 7" panose="03050602040000000000" pitchFamily="66" charset="0"/>
            </a:endParaRPr>
          </a:p>
          <a:p>
            <a:endParaRPr lang="en-GB" b="1" dirty="0" smtClean="0">
              <a:latin typeface="CCW Precursive 7" panose="03050602040000000000" pitchFamily="66" charset="0"/>
            </a:endParaRPr>
          </a:p>
          <a:p>
            <a:r>
              <a:rPr lang="en-GB" b="1" dirty="0" smtClean="0">
                <a:latin typeface="CCW Precursive 7" panose="03050602040000000000" pitchFamily="66" charset="0"/>
              </a:rPr>
              <a:t>Planning a trip to Liverpool World Museum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42925" y="6153150"/>
            <a:ext cx="1052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Term 2 – Explorers ‘Trading where others haven’t’  Term 3 – Fair Trade - Fair enough?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238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01" y="200579"/>
            <a:ext cx="8596668" cy="1320800"/>
          </a:xfrm>
        </p:spPr>
        <p:txBody>
          <a:bodyPr>
            <a:normAutofit/>
          </a:bodyPr>
          <a:lstStyle/>
          <a:p>
            <a:r>
              <a:rPr lang="en-GB" sz="4800" dirty="0" smtClean="0"/>
              <a:t>Science </a:t>
            </a:r>
            <a:endParaRPr lang="en-GB" sz="4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308302"/>
              </p:ext>
            </p:extLst>
          </p:nvPr>
        </p:nvGraphicFramePr>
        <p:xfrm>
          <a:off x="260079" y="1188004"/>
          <a:ext cx="7740921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307">
                  <a:extLst>
                    <a:ext uri="{9D8B030D-6E8A-4147-A177-3AD203B41FA5}">
                      <a16:colId xmlns:a16="http://schemas.microsoft.com/office/drawing/2014/main" val="2345941946"/>
                    </a:ext>
                  </a:extLst>
                </a:gridCol>
                <a:gridCol w="2580307">
                  <a:extLst>
                    <a:ext uri="{9D8B030D-6E8A-4147-A177-3AD203B41FA5}">
                      <a16:colId xmlns:a16="http://schemas.microsoft.com/office/drawing/2014/main" val="1115921163"/>
                    </a:ext>
                  </a:extLst>
                </a:gridCol>
                <a:gridCol w="2580307">
                  <a:extLst>
                    <a:ext uri="{9D8B030D-6E8A-4147-A177-3AD203B41FA5}">
                      <a16:colId xmlns:a16="http://schemas.microsoft.com/office/drawing/2014/main" val="2167146950"/>
                    </a:ext>
                  </a:extLst>
                </a:gridCol>
              </a:tblGrid>
              <a:tr h="311845">
                <a:tc>
                  <a:txBody>
                    <a:bodyPr/>
                    <a:lstStyle/>
                    <a:p>
                      <a:r>
                        <a:rPr lang="en-GB" dirty="0" smtClean="0"/>
                        <a:t>Autumn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Spring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Summer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223792"/>
                  </a:ext>
                </a:extLst>
              </a:tr>
              <a:tr h="2052976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Living things</a:t>
                      </a:r>
                      <a:r>
                        <a:rPr lang="en-GB" sz="2800" baseline="0" dirty="0" smtClean="0"/>
                        <a:t> and their habitats</a:t>
                      </a:r>
                    </a:p>
                    <a:p>
                      <a:endParaRPr lang="en-GB" sz="2400" dirty="0" smtClean="0"/>
                    </a:p>
                    <a:p>
                      <a:endParaRPr lang="en-GB" sz="2400" dirty="0" smtClean="0"/>
                    </a:p>
                    <a:p>
                      <a:endParaRPr lang="en-GB" sz="2400" dirty="0" smtClean="0"/>
                    </a:p>
                    <a:p>
                      <a:endParaRPr lang="en-GB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aseline="0" dirty="0" smtClean="0"/>
                        <a:t>Animals </a:t>
                      </a:r>
                      <a:r>
                        <a:rPr lang="en-GB" sz="2400" baseline="0" dirty="0" smtClean="0"/>
                        <a:t>including </a:t>
                      </a:r>
                      <a:r>
                        <a:rPr lang="en-GB" sz="2400" baseline="0" dirty="0" smtClean="0"/>
                        <a:t>Humans (digestion and teeth)</a:t>
                      </a:r>
                    </a:p>
                    <a:p>
                      <a:endParaRPr lang="en-GB" sz="2400" baseline="0" dirty="0" smtClean="0"/>
                    </a:p>
                    <a:p>
                      <a:r>
                        <a:rPr lang="en-GB" sz="2400" baseline="0" dirty="0" smtClean="0"/>
                        <a:t>States of matter</a:t>
                      </a:r>
                      <a:endParaRPr lang="en-GB" sz="24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Electricity – circuits</a:t>
                      </a:r>
                    </a:p>
                    <a:p>
                      <a:endParaRPr lang="en-GB" sz="2400" i="1" dirty="0" smtClean="0"/>
                    </a:p>
                    <a:p>
                      <a:r>
                        <a:rPr lang="en-GB" sz="2400" i="0" dirty="0" smtClean="0"/>
                        <a:t>Sound</a:t>
                      </a:r>
                      <a:endParaRPr lang="en-GB" sz="24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25656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950" y="2660445"/>
            <a:ext cx="5863317" cy="409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9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83" y="204651"/>
            <a:ext cx="8596668" cy="1320800"/>
          </a:xfrm>
        </p:spPr>
        <p:txBody>
          <a:bodyPr>
            <a:normAutofit/>
          </a:bodyPr>
          <a:lstStyle/>
          <a:p>
            <a:r>
              <a:rPr lang="en-GB" sz="4800" b="1" dirty="0" smtClean="0"/>
              <a:t>Homework</a:t>
            </a:r>
            <a:endParaRPr lang="en-GB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497" y="1089891"/>
            <a:ext cx="9257766" cy="5337036"/>
          </a:xfrm>
        </p:spPr>
        <p:txBody>
          <a:bodyPr>
            <a:normAutofit lnSpcReduction="10000"/>
          </a:bodyPr>
          <a:lstStyle/>
          <a:p>
            <a:r>
              <a:rPr lang="en-GB" sz="2800" b="1" dirty="0" smtClean="0">
                <a:solidFill>
                  <a:schemeClr val="tx1"/>
                </a:solidFill>
              </a:rPr>
              <a:t>Reading – </a:t>
            </a:r>
            <a:r>
              <a:rPr lang="en-GB" sz="2800" b="1" i="1" dirty="0" smtClean="0">
                <a:solidFill>
                  <a:schemeClr val="tx1"/>
                </a:solidFill>
              </a:rPr>
              <a:t>‘</a:t>
            </a:r>
            <a:r>
              <a:rPr lang="en-GB" sz="2800" b="1" i="1" dirty="0" smtClean="0">
                <a:solidFill>
                  <a:srgbClr val="FF0000"/>
                </a:solidFill>
              </a:rPr>
              <a:t>strive for 5</a:t>
            </a:r>
            <a:r>
              <a:rPr lang="en-GB" sz="2800" b="1" i="1" dirty="0" smtClean="0">
                <a:solidFill>
                  <a:schemeClr val="tx1"/>
                </a:solidFill>
              </a:rPr>
              <a:t>’</a:t>
            </a:r>
          </a:p>
          <a:p>
            <a:pPr marL="0" indent="0">
              <a:buNone/>
            </a:pPr>
            <a:endParaRPr lang="en-GB" sz="2800" b="1" i="1" dirty="0" smtClean="0">
              <a:solidFill>
                <a:schemeClr val="tx1"/>
              </a:solidFill>
            </a:endParaRPr>
          </a:p>
          <a:p>
            <a:r>
              <a:rPr lang="en-GB" sz="2800" b="1" i="1" dirty="0" smtClean="0">
                <a:solidFill>
                  <a:schemeClr val="tx1"/>
                </a:solidFill>
              </a:rPr>
              <a:t>TTRS </a:t>
            </a:r>
            <a:endParaRPr lang="en-GB" sz="2800" b="1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300" b="1" i="1" dirty="0" smtClean="0">
                <a:solidFill>
                  <a:srgbClr val="FF0000"/>
                </a:solidFill>
              </a:rPr>
              <a:t>10 minutes on Garage (personal to the child)</a:t>
            </a:r>
          </a:p>
          <a:p>
            <a:pPr marL="0" indent="0">
              <a:buNone/>
            </a:pPr>
            <a:r>
              <a:rPr lang="en-GB" sz="2300" b="1" i="1" dirty="0" smtClean="0">
                <a:solidFill>
                  <a:srgbClr val="FF0000"/>
                </a:solidFill>
              </a:rPr>
              <a:t>5 minutes on Studio </a:t>
            </a:r>
            <a:r>
              <a:rPr lang="en-GB" sz="2300" b="1" i="1" dirty="0" smtClean="0">
                <a:solidFill>
                  <a:srgbClr val="FF0000"/>
                </a:solidFill>
              </a:rPr>
              <a:t>(speed for a range of multiplication facts)</a:t>
            </a:r>
            <a:endParaRPr lang="en-GB" sz="23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800" b="1" dirty="0" smtClean="0">
              <a:solidFill>
                <a:srgbClr val="FF0000"/>
              </a:solidFill>
            </a:endParaRPr>
          </a:p>
          <a:p>
            <a:r>
              <a:rPr lang="en-GB" sz="2800" b="1" dirty="0" smtClean="0">
                <a:solidFill>
                  <a:schemeClr val="tx1"/>
                </a:solidFill>
              </a:rPr>
              <a:t>Spellings </a:t>
            </a:r>
            <a:r>
              <a:rPr lang="en-GB" sz="2800" b="1" dirty="0" smtClean="0">
                <a:solidFill>
                  <a:schemeClr val="tx1"/>
                </a:solidFill>
              </a:rPr>
              <a:t>– Log book</a:t>
            </a:r>
            <a:endParaRPr lang="en-GB" sz="28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28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2800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GB" sz="2800" b="1" i="1" dirty="0" smtClean="0">
                <a:solidFill>
                  <a:schemeClr val="tx1"/>
                </a:solidFill>
              </a:rPr>
              <a:t>Thanks so much in advance for your support!!</a:t>
            </a:r>
          </a:p>
        </p:txBody>
      </p:sp>
    </p:spTree>
    <p:extLst>
      <p:ext uri="{BB962C8B-B14F-4D97-AF65-F5344CB8AC3E}">
        <p14:creationId xmlns:p14="http://schemas.microsoft.com/office/powerpoint/2010/main" val="250807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80" y="381000"/>
            <a:ext cx="8463617" cy="1320800"/>
          </a:xfrm>
        </p:spPr>
        <p:txBody>
          <a:bodyPr/>
          <a:lstStyle/>
          <a:p>
            <a:r>
              <a:rPr lang="en-GB" dirty="0" smtClean="0"/>
              <a:t>Times Tables Test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799" y="1143000"/>
            <a:ext cx="8463619" cy="48983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0000"/>
                </a:solidFill>
                <a:latin typeface="CCW Precursive 7" panose="03050602040000000000" pitchFamily="66" charset="0"/>
              </a:rPr>
              <a:t>Nothing to worry </a:t>
            </a:r>
            <a:r>
              <a:rPr lang="en-GB" dirty="0" smtClean="0">
                <a:solidFill>
                  <a:srgbClr val="FF0000"/>
                </a:solidFill>
                <a:latin typeface="CCW Precursive 7" panose="03050602040000000000" pitchFamily="66" charset="0"/>
              </a:rPr>
              <a:t>or stress </a:t>
            </a:r>
            <a:r>
              <a:rPr lang="en-GB" smtClean="0">
                <a:solidFill>
                  <a:srgbClr val="FF0000"/>
                </a:solidFill>
                <a:latin typeface="CCW Precursive 7" panose="03050602040000000000" pitchFamily="66" charset="0"/>
              </a:rPr>
              <a:t>about!!</a:t>
            </a:r>
            <a:endParaRPr lang="en-GB" dirty="0" smtClean="0">
              <a:latin typeface="CCW Precursive 7" panose="03050602040000000000" pitchFamily="66" charset="0"/>
            </a:endParaRPr>
          </a:p>
          <a:p>
            <a:r>
              <a:rPr lang="en-GB" dirty="0" smtClean="0">
                <a:latin typeface="CCW Precursive 7" panose="03050602040000000000" pitchFamily="66" charset="0"/>
              </a:rPr>
              <a:t>Statutory </a:t>
            </a:r>
            <a:r>
              <a:rPr lang="en-GB" dirty="0" smtClean="0">
                <a:latin typeface="CCW Precursive 7" panose="03050602040000000000" pitchFamily="66" charset="0"/>
              </a:rPr>
              <a:t>government test for </a:t>
            </a:r>
            <a:r>
              <a:rPr lang="en-GB" dirty="0" smtClean="0">
                <a:latin typeface="CCW Precursive 7" panose="03050602040000000000" pitchFamily="66" charset="0"/>
              </a:rPr>
              <a:t>all </a:t>
            </a:r>
            <a:r>
              <a:rPr lang="en-GB" dirty="0" smtClean="0">
                <a:latin typeface="CCW Precursive 7" panose="03050602040000000000" pitchFamily="66" charset="0"/>
              </a:rPr>
              <a:t>Year 4 children</a:t>
            </a:r>
          </a:p>
          <a:p>
            <a:r>
              <a:rPr lang="en-GB" dirty="0" smtClean="0">
                <a:latin typeface="CCW Precursive 7" panose="03050602040000000000" pitchFamily="66" charset="0"/>
              </a:rPr>
              <a:t>Purpose </a:t>
            </a:r>
            <a:r>
              <a:rPr lang="en-GB" dirty="0" smtClean="0">
                <a:latin typeface="CCW Precursive 7" panose="03050602040000000000" pitchFamily="66" charset="0"/>
              </a:rPr>
              <a:t>– To determine whether children can fluently recall times tables up to 12 x 12</a:t>
            </a:r>
          </a:p>
          <a:p>
            <a:r>
              <a:rPr lang="en-GB" dirty="0" smtClean="0">
                <a:latin typeface="CCW Precursive 7" panose="03050602040000000000" pitchFamily="66" charset="0"/>
              </a:rPr>
              <a:t>25 questions with 6 seconds to answer each. 3 second gap in between.</a:t>
            </a:r>
          </a:p>
          <a:p>
            <a:r>
              <a:rPr lang="en-GB" dirty="0" smtClean="0">
                <a:latin typeface="CCW Precursive 7" panose="03050602040000000000" pitchFamily="66" charset="0"/>
              </a:rPr>
              <a:t>Around 5 minutes</a:t>
            </a:r>
          </a:p>
          <a:p>
            <a:r>
              <a:rPr lang="en-GB" dirty="0" smtClean="0">
                <a:latin typeface="CCW Precursive 7" panose="03050602040000000000" pitchFamily="66" charset="0"/>
              </a:rPr>
              <a:t>Test is on an </a:t>
            </a:r>
            <a:r>
              <a:rPr lang="en-GB" dirty="0" err="1" smtClean="0">
                <a:latin typeface="CCW Precursive 7" panose="03050602040000000000" pitchFamily="66" charset="0"/>
              </a:rPr>
              <a:t>ipad</a:t>
            </a:r>
            <a:r>
              <a:rPr lang="en-GB" dirty="0" smtClean="0">
                <a:latin typeface="CCW Precursive 7" panose="03050602040000000000" pitchFamily="66" charset="0"/>
              </a:rPr>
              <a:t> </a:t>
            </a:r>
            <a:endParaRPr lang="en-GB" dirty="0" smtClean="0">
              <a:latin typeface="CCW Precursive 7" panose="03050602040000000000" pitchFamily="66" charset="0"/>
            </a:endParaRPr>
          </a:p>
          <a:p>
            <a:pPr marL="0" indent="0">
              <a:buNone/>
            </a:pPr>
            <a:endParaRPr lang="en-GB" b="1" u="sng" dirty="0" smtClean="0">
              <a:latin typeface="CCW Precursive 7" panose="03050602040000000000" pitchFamily="66" charset="0"/>
            </a:endParaRPr>
          </a:p>
          <a:p>
            <a:pPr marL="0" indent="0">
              <a:buNone/>
            </a:pPr>
            <a:r>
              <a:rPr lang="en-GB" b="1" u="sng" dirty="0" smtClean="0">
                <a:latin typeface="CCW Precursive 7" panose="03050602040000000000" pitchFamily="66" charset="0"/>
              </a:rPr>
              <a:t>How </a:t>
            </a:r>
            <a:r>
              <a:rPr lang="en-GB" b="1" u="sng" dirty="0" smtClean="0">
                <a:latin typeface="CCW Precursive 7" panose="03050602040000000000" pitchFamily="66" charset="0"/>
              </a:rPr>
              <a:t>can I support</a:t>
            </a:r>
            <a:r>
              <a:rPr lang="en-GB" b="1" u="sng" dirty="0" smtClean="0">
                <a:latin typeface="CCW Precursive 7" panose="03050602040000000000" pitchFamily="66" charset="0"/>
              </a:rPr>
              <a:t>? – Make it fun!</a:t>
            </a:r>
            <a:endParaRPr lang="en-GB" b="1" u="sng" dirty="0" smtClean="0">
              <a:latin typeface="CCW Precursive 7" panose="03050602040000000000" pitchFamily="66" charset="0"/>
            </a:endParaRPr>
          </a:p>
          <a:p>
            <a:r>
              <a:rPr lang="en-GB" dirty="0" smtClean="0">
                <a:latin typeface="CCW Precursive 7" panose="03050602040000000000" pitchFamily="66" charset="0"/>
              </a:rPr>
              <a:t>TT Rock Stars </a:t>
            </a:r>
            <a:r>
              <a:rPr lang="en-GB" dirty="0" smtClean="0">
                <a:latin typeface="CCW Precursive 7" panose="03050602040000000000" pitchFamily="66" charset="0"/>
              </a:rPr>
              <a:t>(</a:t>
            </a:r>
            <a:r>
              <a:rPr lang="en-GB" dirty="0" err="1" smtClean="0">
                <a:latin typeface="CCW Precursive 7" panose="03050602040000000000" pitchFamily="66" charset="0"/>
              </a:rPr>
              <a:t>Soundcheck</a:t>
            </a:r>
            <a:r>
              <a:rPr lang="en-GB" dirty="0" smtClean="0">
                <a:latin typeface="CCW Precursive 7" panose="03050602040000000000" pitchFamily="66" charset="0"/>
              </a:rPr>
              <a:t>)</a:t>
            </a:r>
            <a:endParaRPr lang="en-GB" dirty="0" smtClean="0">
              <a:latin typeface="CCW Precursive 7" panose="03050602040000000000" pitchFamily="66" charset="0"/>
            </a:endParaRPr>
          </a:p>
          <a:p>
            <a:r>
              <a:rPr lang="en-GB" dirty="0" smtClean="0">
                <a:latin typeface="CCW Precursive 7" panose="03050602040000000000" pitchFamily="66" charset="0"/>
              </a:rPr>
              <a:t>Hit the Button game</a:t>
            </a:r>
          </a:p>
        </p:txBody>
      </p:sp>
    </p:spTree>
    <p:extLst>
      <p:ext uri="{BB962C8B-B14F-4D97-AF65-F5344CB8AC3E}">
        <p14:creationId xmlns:p14="http://schemas.microsoft.com/office/powerpoint/2010/main" val="752332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8200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Teachers</a:t>
            </a:r>
            <a:br>
              <a:rPr lang="en-GB" b="1" u="sng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Class Teacher - </a:t>
            </a:r>
            <a:r>
              <a:rPr lang="en-GB" b="1" dirty="0" smtClean="0"/>
              <a:t>Miss </a:t>
            </a:r>
            <a:r>
              <a:rPr lang="en-GB" b="1" dirty="0" err="1" smtClean="0"/>
              <a:t>Lunny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Teaching Assistants: </a:t>
            </a:r>
            <a:r>
              <a:rPr lang="en-GB" b="1" dirty="0" smtClean="0"/>
              <a:t>Mrs </a:t>
            </a:r>
            <a:r>
              <a:rPr lang="en-GB" b="1" dirty="0" err="1" smtClean="0"/>
              <a:t>Crockard</a:t>
            </a:r>
            <a:r>
              <a:rPr lang="en-GB" b="1" dirty="0" smtClean="0"/>
              <a:t>, Miss Lawson, Mr Kelly, Miss Knowles</a:t>
            </a:r>
            <a:br>
              <a:rPr lang="en-GB" b="1" dirty="0" smtClean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dirty="0" smtClean="0"/>
              <a:t>PE: Mr Grooms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196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Home school communication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798" y="1651139"/>
            <a:ext cx="8463619" cy="3880773"/>
          </a:xfrm>
        </p:spPr>
        <p:txBody>
          <a:bodyPr/>
          <a:lstStyle/>
          <a:p>
            <a:r>
              <a:rPr lang="en-GB" sz="2000" dirty="0" smtClean="0">
                <a:latin typeface="CCW Precursive 7" panose="03050602040000000000" pitchFamily="66" charset="0"/>
              </a:rPr>
              <a:t>Email</a:t>
            </a:r>
            <a:endParaRPr lang="en-GB" sz="2000" dirty="0">
              <a:latin typeface="CCW Precursive 7" panose="03050602040000000000" pitchFamily="66" charset="0"/>
            </a:endParaRPr>
          </a:p>
          <a:p>
            <a:r>
              <a:rPr lang="en-GB" sz="2000" dirty="0">
                <a:latin typeface="CCW Precursive 7" panose="03050602040000000000" pitchFamily="66" charset="0"/>
              </a:rPr>
              <a:t>Phone calls</a:t>
            </a:r>
          </a:p>
          <a:p>
            <a:r>
              <a:rPr lang="en-GB" sz="2000" dirty="0">
                <a:latin typeface="CCW Precursive 7" panose="03050602040000000000" pitchFamily="66" charset="0"/>
              </a:rPr>
              <a:t>Seesaw</a:t>
            </a:r>
          </a:p>
          <a:p>
            <a:r>
              <a:rPr lang="en-GB" sz="2000" dirty="0">
                <a:latin typeface="CCW Precursive 7" panose="03050602040000000000" pitchFamily="66" charset="0"/>
              </a:rPr>
              <a:t>Newsletter</a:t>
            </a:r>
          </a:p>
          <a:p>
            <a:r>
              <a:rPr lang="en-GB" sz="2000" dirty="0">
                <a:latin typeface="CCW Precursive 7" panose="03050602040000000000" pitchFamily="66" charset="0"/>
              </a:rPr>
              <a:t>Twitter</a:t>
            </a:r>
          </a:p>
          <a:p>
            <a:r>
              <a:rPr lang="en-GB" sz="2000" dirty="0">
                <a:latin typeface="CCW Precursive 7" panose="03050602040000000000" pitchFamily="66" charset="0"/>
              </a:rPr>
              <a:t>Parents’ Evening – November</a:t>
            </a:r>
          </a:p>
          <a:p>
            <a:r>
              <a:rPr lang="en-GB" sz="2000" dirty="0">
                <a:latin typeface="CCW Precursive 7" panose="03050602040000000000" pitchFamily="66" charset="0"/>
              </a:rPr>
              <a:t>School website – </a:t>
            </a:r>
            <a:r>
              <a:rPr lang="en-GB" sz="2000" dirty="0" smtClean="0">
                <a:latin typeface="CCW Precursive 7" panose="03050602040000000000" pitchFamily="66" charset="0"/>
              </a:rPr>
              <a:t>Beech </a:t>
            </a:r>
            <a:r>
              <a:rPr lang="en-GB" sz="2000" dirty="0">
                <a:latin typeface="CCW Precursive 7" panose="03050602040000000000" pitchFamily="66" charset="0"/>
              </a:rPr>
              <a:t>class page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213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020" y="1128323"/>
            <a:ext cx="8463617" cy="5596328"/>
          </a:xfrm>
        </p:spPr>
        <p:txBody>
          <a:bodyPr>
            <a:normAutofit/>
          </a:bodyPr>
          <a:lstStyle/>
          <a:p>
            <a:r>
              <a:rPr lang="en-GB" dirty="0" smtClean="0"/>
              <a:t>Thank you for attending this ‘Meet the teacher’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Any questions?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6212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little bit about 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 smtClean="0">
                <a:latin typeface="CCW Precursive 7" panose="03050602040000000000" pitchFamily="66" charset="0"/>
              </a:rPr>
              <a:t>Miss </a:t>
            </a:r>
            <a:r>
              <a:rPr lang="en-GB" sz="2000" dirty="0" err="1" smtClean="0">
                <a:latin typeface="CCW Precursive 7" panose="03050602040000000000" pitchFamily="66" charset="0"/>
              </a:rPr>
              <a:t>Lunny</a:t>
            </a:r>
            <a:r>
              <a:rPr lang="en-GB" sz="2000" dirty="0" smtClean="0">
                <a:latin typeface="CCW Precursive 7" panose="03050602040000000000" pitchFamily="66" charset="0"/>
              </a:rPr>
              <a:t> has been teaching for 10 years. Predominantly in Years 4,5 and 6</a:t>
            </a:r>
          </a:p>
          <a:p>
            <a:endParaRPr lang="en-GB" sz="2000" dirty="0">
              <a:latin typeface="CCW Precursive 7" panose="03050602040000000000" pitchFamily="66" charset="0"/>
            </a:endParaRPr>
          </a:p>
          <a:p>
            <a:r>
              <a:rPr lang="en-GB" sz="2000" dirty="0" smtClean="0">
                <a:latin typeface="CCW Precursive 7" panose="03050602040000000000" pitchFamily="66" charset="0"/>
              </a:rPr>
              <a:t>All of the teaching assistants worked with the children last year so know the children very well!</a:t>
            </a:r>
            <a:endParaRPr lang="en-GB" sz="2000" dirty="0">
              <a:latin typeface="CCW Precursive 7" panose="03050602040000000000" pitchFamily="66" charset="0"/>
            </a:endParaRPr>
          </a:p>
          <a:p>
            <a:pPr marL="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92600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854" y="2297917"/>
            <a:ext cx="649119" cy="8832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974" y="2290684"/>
            <a:ext cx="722186" cy="8840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331" y="3059078"/>
            <a:ext cx="677915" cy="9964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Values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050" y="1695451"/>
            <a:ext cx="3654426" cy="44125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 smtClean="0">
                <a:latin typeface="CCW Precursive 7" panose="03050602040000000000" pitchFamily="66" charset="0"/>
              </a:rPr>
              <a:t>Curriculum</a:t>
            </a:r>
          </a:p>
          <a:p>
            <a:r>
              <a:rPr lang="en-GB" dirty="0" smtClean="0">
                <a:latin typeface="CCW Precursive 7" panose="03050602040000000000" pitchFamily="66" charset="0"/>
              </a:rPr>
              <a:t>‘Our Wonderful World’</a:t>
            </a:r>
          </a:p>
          <a:p>
            <a:r>
              <a:rPr lang="en-GB" dirty="0" smtClean="0">
                <a:latin typeface="CCW Precursive 7" panose="03050602040000000000" pitchFamily="66" charset="0"/>
              </a:rPr>
              <a:t>Curiosity, creativity, broadmindedness, responsibility, enjoying life, sense of belonging</a:t>
            </a:r>
          </a:p>
          <a:p>
            <a:pPr marL="0" indent="0">
              <a:buNone/>
            </a:pPr>
            <a:endParaRPr lang="en-GB" dirty="0" smtClean="0">
              <a:latin typeface="CCW Precursive 7" panose="03050602040000000000" pitchFamily="66" charset="0"/>
            </a:endParaRPr>
          </a:p>
          <a:p>
            <a:pPr marL="0" indent="0">
              <a:buNone/>
            </a:pPr>
            <a:r>
              <a:rPr lang="en-GB" b="1" dirty="0" smtClean="0">
                <a:latin typeface="CCW Precursive 7" panose="03050602040000000000" pitchFamily="66" charset="0"/>
              </a:rPr>
              <a:t>Behaviour</a:t>
            </a:r>
            <a:endParaRPr lang="en-GB" b="1" dirty="0">
              <a:latin typeface="CCW Precursive 7" panose="03050602040000000000" pitchFamily="66" charset="0"/>
            </a:endParaRPr>
          </a:p>
          <a:p>
            <a:r>
              <a:rPr lang="en-GB" dirty="0" smtClean="0">
                <a:latin typeface="CCW Precursive 7" panose="03050602040000000000" pitchFamily="66" charset="0"/>
              </a:rPr>
              <a:t>Ready, Respectful, Safe</a:t>
            </a:r>
          </a:p>
          <a:p>
            <a:pPr marL="0" indent="0">
              <a:buNone/>
            </a:pPr>
            <a:endParaRPr lang="en-GB" dirty="0" smtClean="0">
              <a:latin typeface="CCW Precursive 7" panose="03050602040000000000" pitchFamily="66" charset="0"/>
            </a:endParaRPr>
          </a:p>
          <a:p>
            <a:pPr marL="0" indent="0">
              <a:buNone/>
            </a:pPr>
            <a:r>
              <a:rPr lang="en-GB" b="1" dirty="0" smtClean="0">
                <a:latin typeface="CCW Precursive 7" panose="03050602040000000000" pitchFamily="66" charset="0"/>
              </a:rPr>
              <a:t>Ethos</a:t>
            </a:r>
            <a:endParaRPr lang="en-GB" b="1" dirty="0">
              <a:latin typeface="CCW Precursive 7" panose="03050602040000000000" pitchFamily="66" charset="0"/>
            </a:endParaRPr>
          </a:p>
          <a:p>
            <a:r>
              <a:rPr lang="en-GB" dirty="0" smtClean="0">
                <a:latin typeface="CCW Precursive 7" panose="03050602040000000000" pitchFamily="66" charset="0"/>
              </a:rPr>
              <a:t>No Outsiders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1669" y="2271220"/>
            <a:ext cx="726286" cy="860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8197" y="2252158"/>
            <a:ext cx="725845" cy="860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6508" y="2264959"/>
            <a:ext cx="710029" cy="880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7526" y="2271220"/>
            <a:ext cx="658338" cy="850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9554" y="2262534"/>
            <a:ext cx="699590" cy="839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0814" y="2241640"/>
            <a:ext cx="602766" cy="8938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55864" y="2245323"/>
            <a:ext cx="762674" cy="895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03801" y="3131481"/>
            <a:ext cx="774636" cy="8809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60049" y="3085989"/>
            <a:ext cx="652024" cy="8929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36050" y="3984365"/>
            <a:ext cx="636859" cy="8946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98981" y="3131481"/>
            <a:ext cx="655296" cy="8946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15443" y="3129264"/>
            <a:ext cx="790823" cy="9262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65100" y="3113112"/>
            <a:ext cx="742071" cy="9496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44318" y="3113112"/>
            <a:ext cx="786025" cy="9496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81478" y="2271220"/>
            <a:ext cx="580637" cy="8500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34011" y="3105772"/>
            <a:ext cx="670885" cy="9324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55957" y="3900510"/>
            <a:ext cx="736093" cy="9827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98270" y="3906758"/>
            <a:ext cx="664361" cy="9827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265000" y="3894502"/>
            <a:ext cx="859003" cy="9780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98725" y="3909449"/>
            <a:ext cx="782553" cy="9648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367400" y="3922094"/>
            <a:ext cx="742764" cy="9623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068884" y="3124029"/>
            <a:ext cx="717394" cy="90003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828630" y="3905810"/>
            <a:ext cx="827344" cy="98348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235184" y="3897714"/>
            <a:ext cx="779407" cy="9996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588848" y="3920571"/>
            <a:ext cx="686978" cy="99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2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968" y="0"/>
            <a:ext cx="5211954" cy="704617"/>
          </a:xfrm>
        </p:spPr>
        <p:txBody>
          <a:bodyPr>
            <a:noAutofit/>
          </a:bodyPr>
          <a:lstStyle/>
          <a:p>
            <a:r>
              <a:rPr lang="en-GB" sz="6000" dirty="0" smtClean="0"/>
              <a:t>Key dates</a:t>
            </a:r>
            <a:endParaRPr lang="en-GB" sz="6000" dirty="0"/>
          </a:p>
        </p:txBody>
      </p:sp>
      <p:sp>
        <p:nvSpPr>
          <p:cNvPr id="3" name="Rectangle 2"/>
          <p:cNvSpPr/>
          <p:nvPr/>
        </p:nvSpPr>
        <p:spPr>
          <a:xfrm>
            <a:off x="619895" y="1663184"/>
            <a:ext cx="10382714" cy="43704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Monday 18</a:t>
            </a:r>
            <a:r>
              <a:rPr lang="en-GB" sz="2800" baseline="30000" dirty="0"/>
              <a:t>th</a:t>
            </a:r>
            <a:r>
              <a:rPr lang="en-GB" sz="2800" dirty="0"/>
              <a:t> September – After school clubs </a:t>
            </a:r>
            <a:r>
              <a:rPr lang="en-GB" sz="2800" dirty="0" smtClean="0"/>
              <a:t>start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Parents’ Evening (</a:t>
            </a:r>
            <a:r>
              <a:rPr lang="en-GB" sz="2800" dirty="0" smtClean="0"/>
              <a:t>Wednesday </a:t>
            </a:r>
            <a:r>
              <a:rPr lang="en-GB" sz="2800" dirty="0"/>
              <a:t>1</a:t>
            </a:r>
            <a:r>
              <a:rPr lang="en-GB" sz="2800" baseline="30000" dirty="0"/>
              <a:t>st</a:t>
            </a:r>
            <a:r>
              <a:rPr lang="en-GB" sz="2800" dirty="0"/>
              <a:t> and Thursday 2</a:t>
            </a:r>
            <a:r>
              <a:rPr lang="en-GB" sz="2800" baseline="30000" dirty="0"/>
              <a:t>nd </a:t>
            </a:r>
            <a:r>
              <a:rPr lang="en-GB" sz="2800" dirty="0"/>
              <a:t> </a:t>
            </a:r>
            <a:r>
              <a:rPr lang="en-GB" sz="2800" dirty="0" smtClean="0"/>
              <a:t>November)</a:t>
            </a:r>
          </a:p>
          <a:p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Residential – 15</a:t>
            </a:r>
            <a:r>
              <a:rPr lang="en-GB" sz="2800" baseline="30000" dirty="0" smtClean="0"/>
              <a:t>th</a:t>
            </a:r>
            <a:r>
              <a:rPr lang="en-GB" sz="2800" dirty="0" smtClean="0"/>
              <a:t> – 17</a:t>
            </a:r>
            <a:r>
              <a:rPr lang="en-GB" sz="2800" baseline="30000" dirty="0" smtClean="0"/>
              <a:t>th</a:t>
            </a:r>
            <a:r>
              <a:rPr lang="en-GB" sz="2800" dirty="0" smtClean="0"/>
              <a:t> May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Year 4 Multiplication check –June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101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2723716"/>
              </p:ext>
            </p:extLst>
          </p:nvPr>
        </p:nvGraphicFramePr>
        <p:xfrm>
          <a:off x="224752" y="1093207"/>
          <a:ext cx="11386222" cy="3928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7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9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9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9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39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398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2843">
                <a:tc>
                  <a:txBody>
                    <a:bodyPr/>
                    <a:lstStyle/>
                    <a:p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omic Sans MS" panose="030F0702030302020204" pitchFamily="66" charset="0"/>
                        </a:rPr>
                        <a:t>Monday</a:t>
                      </a:r>
                      <a:endParaRPr lang="en-GB" sz="1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omic Sans MS" panose="030F0702030302020204" pitchFamily="66" charset="0"/>
                        </a:rPr>
                        <a:t>Tuesday</a:t>
                      </a:r>
                      <a:endParaRPr lang="en-GB" sz="1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omic Sans MS" panose="030F0702030302020204" pitchFamily="66" charset="0"/>
                        </a:rPr>
                        <a:t>Wednesday</a:t>
                      </a:r>
                      <a:endParaRPr lang="en-GB" sz="1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omic Sans MS" panose="030F0702030302020204" pitchFamily="66" charset="0"/>
                        </a:rPr>
                        <a:t>Thursday</a:t>
                      </a:r>
                      <a:endParaRPr lang="en-GB" sz="1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omic Sans MS" panose="030F0702030302020204" pitchFamily="66" charset="0"/>
                        </a:rPr>
                        <a:t>Friday</a:t>
                      </a:r>
                      <a:endParaRPr lang="en-GB" sz="1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9802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AM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4 a day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reading</a:t>
                      </a:r>
                      <a:endParaRPr lang="en-GB" sz="1200" dirty="0" smtClean="0">
                        <a:solidFill>
                          <a:srgbClr val="FF0000"/>
                        </a:solidFill>
                        <a:latin typeface="CCW Precursive 7" panose="03050602040000000000" pitchFamily="66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maths</a:t>
                      </a:r>
                      <a:endParaRPr lang="en-GB" sz="1200" dirty="0" smtClean="0">
                        <a:solidFill>
                          <a:srgbClr val="FF0000"/>
                        </a:solidFill>
                        <a:latin typeface="CCW Precursive 7" panose="03050602040000000000" pitchFamily="66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English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Handwriting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class</a:t>
                      </a:r>
                      <a:r>
                        <a:rPr lang="en-GB" sz="1200" baseline="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 </a:t>
                      </a:r>
                      <a:r>
                        <a:rPr lang="en-GB" sz="1200" baseline="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novel</a:t>
                      </a:r>
                      <a:endParaRPr lang="en-GB" sz="1200" dirty="0" smtClean="0">
                        <a:solidFill>
                          <a:srgbClr val="FF0000"/>
                        </a:solidFill>
                        <a:latin typeface="CCW Precursive 7" panose="03050602040000000000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4 a day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reading</a:t>
                      </a:r>
                      <a:endParaRPr lang="en-GB" sz="1200" dirty="0" smtClean="0">
                        <a:solidFill>
                          <a:srgbClr val="FF0000"/>
                        </a:solidFill>
                        <a:latin typeface="CCW Precursive 7" panose="03050602040000000000" pitchFamily="66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maths</a:t>
                      </a:r>
                      <a:endParaRPr lang="en-GB" sz="1200" dirty="0" smtClean="0">
                        <a:solidFill>
                          <a:srgbClr val="FF0000"/>
                        </a:solidFill>
                        <a:latin typeface="CCW Precursive 7" panose="03050602040000000000" pitchFamily="66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English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handwriting</a:t>
                      </a:r>
                      <a:endParaRPr lang="en-GB" sz="1200" dirty="0" smtClean="0">
                        <a:solidFill>
                          <a:srgbClr val="FF0000"/>
                        </a:solidFill>
                        <a:latin typeface="CCW Precursive 7" panose="03050602040000000000" pitchFamily="66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class</a:t>
                      </a:r>
                      <a:r>
                        <a:rPr lang="en-GB" sz="1200" baseline="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 </a:t>
                      </a:r>
                      <a:r>
                        <a:rPr lang="en-GB" sz="1200" baseline="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novel</a:t>
                      </a:r>
                      <a:endParaRPr lang="en-GB" sz="1200" dirty="0" smtClean="0">
                        <a:solidFill>
                          <a:srgbClr val="FF0000"/>
                        </a:solidFill>
                        <a:latin typeface="CCW Precursive 7" panose="03050602040000000000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4 a day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reading</a:t>
                      </a:r>
                      <a:endParaRPr lang="en-GB" sz="1200" dirty="0" smtClean="0">
                        <a:solidFill>
                          <a:srgbClr val="FF0000"/>
                        </a:solidFill>
                        <a:latin typeface="CCW Precursive 7" panose="03050602040000000000" pitchFamily="66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maths</a:t>
                      </a:r>
                      <a:endParaRPr lang="en-GB" sz="1200" dirty="0" smtClean="0">
                        <a:solidFill>
                          <a:srgbClr val="FF0000"/>
                        </a:solidFill>
                        <a:latin typeface="CCW Precursive 7" panose="03050602040000000000" pitchFamily="66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English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handwriting</a:t>
                      </a:r>
                      <a:endParaRPr lang="en-GB" sz="1200" dirty="0" smtClean="0">
                        <a:solidFill>
                          <a:srgbClr val="FF0000"/>
                        </a:solidFill>
                        <a:latin typeface="CCW Precursive 7" panose="03050602040000000000" pitchFamily="66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class</a:t>
                      </a:r>
                      <a:r>
                        <a:rPr lang="en-GB" sz="1200" baseline="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 </a:t>
                      </a:r>
                      <a:r>
                        <a:rPr lang="en-GB" sz="1200" baseline="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novel</a:t>
                      </a:r>
                      <a:endParaRPr lang="en-GB" sz="1200" dirty="0" smtClean="0">
                        <a:solidFill>
                          <a:srgbClr val="FF0000"/>
                        </a:solidFill>
                        <a:latin typeface="CCW Precursive 7" panose="03050602040000000000" pitchFamily="66" charset="0"/>
                      </a:endParaRPr>
                    </a:p>
                    <a:p>
                      <a:endParaRPr lang="en-GB" sz="12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4 a day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reading</a:t>
                      </a:r>
                      <a:endParaRPr lang="en-GB" sz="1200" dirty="0" smtClean="0">
                        <a:solidFill>
                          <a:srgbClr val="FF0000"/>
                        </a:solidFill>
                        <a:latin typeface="CCW Precursive 7" panose="03050602040000000000" pitchFamily="66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maths</a:t>
                      </a:r>
                      <a:endParaRPr lang="en-GB" sz="1200" dirty="0" smtClean="0">
                        <a:solidFill>
                          <a:srgbClr val="FF0000"/>
                        </a:solidFill>
                        <a:latin typeface="CCW Precursive 7" panose="03050602040000000000" pitchFamily="66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English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handwriting</a:t>
                      </a:r>
                      <a:endParaRPr lang="en-GB" sz="1200" dirty="0" smtClean="0">
                        <a:solidFill>
                          <a:srgbClr val="FF0000"/>
                        </a:solidFill>
                        <a:latin typeface="CCW Precursive 7" panose="03050602040000000000" pitchFamily="66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class</a:t>
                      </a:r>
                      <a:r>
                        <a:rPr lang="en-GB" sz="1200" baseline="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 </a:t>
                      </a:r>
                      <a:r>
                        <a:rPr lang="en-GB" sz="1200" baseline="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novel</a:t>
                      </a:r>
                      <a:endParaRPr lang="en-GB" sz="1200" dirty="0" smtClean="0">
                        <a:solidFill>
                          <a:srgbClr val="FF0000"/>
                        </a:solidFill>
                        <a:latin typeface="CCW Precursive 7" panose="03050602040000000000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4 a day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reading</a:t>
                      </a:r>
                      <a:endParaRPr lang="en-GB" sz="1200" dirty="0" smtClean="0">
                        <a:solidFill>
                          <a:srgbClr val="FF0000"/>
                        </a:solidFill>
                        <a:latin typeface="CCW Precursive 7" panose="03050602040000000000" pitchFamily="66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maths</a:t>
                      </a:r>
                      <a:endParaRPr lang="en-GB" sz="1200" dirty="0" smtClean="0">
                        <a:solidFill>
                          <a:srgbClr val="FF0000"/>
                        </a:solidFill>
                        <a:latin typeface="CCW Precursive 7" panose="03050602040000000000" pitchFamily="66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English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handwriting</a:t>
                      </a:r>
                      <a:endParaRPr lang="en-GB" sz="1200" dirty="0" smtClean="0">
                        <a:solidFill>
                          <a:srgbClr val="FF0000"/>
                        </a:solidFill>
                        <a:latin typeface="CCW Precursive 7" panose="03050602040000000000" pitchFamily="66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class</a:t>
                      </a:r>
                      <a:r>
                        <a:rPr lang="en-GB" sz="1200" baseline="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 </a:t>
                      </a:r>
                      <a:r>
                        <a:rPr lang="en-GB" sz="1200" baseline="0" dirty="0" smtClean="0">
                          <a:solidFill>
                            <a:srgbClr val="FF0000"/>
                          </a:solidFill>
                          <a:latin typeface="CCW Precursive 7" panose="03050602040000000000" pitchFamily="66" charset="0"/>
                        </a:rPr>
                        <a:t>novel</a:t>
                      </a:r>
                      <a:endParaRPr lang="en-GB" sz="1200" dirty="0" smtClean="0">
                        <a:solidFill>
                          <a:srgbClr val="FF0000"/>
                        </a:solidFill>
                        <a:latin typeface="CCW Precursive 7" panose="03050602040000000000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614">
                <a:tc>
                  <a:txBody>
                    <a:bodyPr/>
                    <a:lstStyle/>
                    <a:p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267">
                <a:tc rowSpan="2">
                  <a:txBody>
                    <a:bodyPr/>
                    <a:lstStyle/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PM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latin typeface="CCW Precursive 7" panose="03050602040000000000" pitchFamily="66" charset="0"/>
                        </a:rPr>
                        <a:t>spelling (RWI)</a:t>
                      </a:r>
                    </a:p>
                    <a:p>
                      <a:endParaRPr lang="en-GB" sz="1200" b="0" dirty="0" smtClean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latin typeface="CCW Precursive 7" panose="03050602040000000000" pitchFamily="66" charset="0"/>
                        </a:rPr>
                        <a:t>spelling (RWI)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 smtClean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latin typeface="CCW Precursive 7" panose="03050602040000000000" pitchFamily="66" charset="0"/>
                        </a:rPr>
                        <a:t>spelling (RWI)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i="1" dirty="0" smtClean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 smtClean="0"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 smtClean="0"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PE</a:t>
                      </a:r>
                    </a:p>
                    <a:p>
                      <a:pPr algn="ctr"/>
                      <a:endParaRPr lang="en-GB" sz="12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latin typeface="CCW Precursive 7" panose="03050602040000000000" pitchFamily="66" charset="0"/>
                        </a:rPr>
                        <a:t>spelling (RWI)</a:t>
                      </a:r>
                    </a:p>
                    <a:p>
                      <a:endParaRPr lang="en-GB" sz="12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936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smtClean="0">
                          <a:latin typeface="Comic Sans MS" panose="030F0702030302020204" pitchFamily="66" charset="0"/>
                        </a:rPr>
                        <a:t>science</a:t>
                      </a:r>
                    </a:p>
                    <a:p>
                      <a:endParaRPr lang="en-GB" sz="1600" b="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latin typeface="Comic Sans MS" panose="030F0702030302020204" pitchFamily="66" charset="0"/>
                        </a:rPr>
                        <a:t>History/geography</a:t>
                      </a:r>
                      <a:endParaRPr lang="en-GB" sz="1600" b="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Spanish – every</a:t>
                      </a:r>
                      <a:r>
                        <a:rPr lang="en-GB" sz="1600" b="0" baseline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 other week</a:t>
                      </a:r>
                      <a:r>
                        <a:rPr lang="en-GB" sz="1600" b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  <a:p>
                      <a:endParaRPr lang="en-GB" sz="1600" b="0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sz="1600" b="0" dirty="0" smtClean="0">
                          <a:latin typeface="Comic Sans MS" panose="030F0702030302020204" pitchFamily="66" charset="0"/>
                        </a:rPr>
                        <a:t>RE/</a:t>
                      </a:r>
                      <a:r>
                        <a:rPr lang="en-GB" sz="1600" b="0" dirty="0" err="1" smtClean="0">
                          <a:latin typeface="Comic Sans MS" panose="030F0702030302020204" pitchFamily="66" charset="0"/>
                        </a:rPr>
                        <a:t>Heartsmart</a:t>
                      </a:r>
                      <a:endParaRPr lang="en-GB" sz="1600" b="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Art/DT/computing/music</a:t>
                      </a:r>
                    </a:p>
                    <a:p>
                      <a:endParaRPr lang="en-GB" sz="1600" dirty="0" smtClean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en-GB" sz="1600" dirty="0" smtClean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sz="160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Assembly</a:t>
                      </a:r>
                      <a:endParaRPr lang="en-GB" sz="16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2167768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224752" y="166255"/>
            <a:ext cx="4892193" cy="720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Timetable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440934" y="5513624"/>
            <a:ext cx="87531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PE </a:t>
            </a:r>
            <a:r>
              <a:rPr lang="en-GB" dirty="0" smtClean="0"/>
              <a:t>- kits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to be brought in at the beginning of the week and taken home at the end</a:t>
            </a:r>
            <a:r>
              <a:rPr lang="en-GB" dirty="0" smtClean="0"/>
              <a:t>.</a:t>
            </a:r>
          </a:p>
          <a:p>
            <a:r>
              <a:rPr lang="en-GB" dirty="0" smtClean="0"/>
              <a:t>Swimming – Term 2</a:t>
            </a:r>
            <a:endParaRPr lang="en-GB" dirty="0" smtClean="0"/>
          </a:p>
          <a:p>
            <a:endParaRPr lang="en-GB" i="1" dirty="0" smtClean="0"/>
          </a:p>
        </p:txBody>
      </p:sp>
    </p:spTree>
    <p:extLst>
      <p:ext uri="{BB962C8B-B14F-4D97-AF65-F5344CB8AC3E}">
        <p14:creationId xmlns:p14="http://schemas.microsoft.com/office/powerpoint/2010/main" val="200853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71194"/>
            <a:ext cx="8596668" cy="1826581"/>
          </a:xfrm>
        </p:spPr>
        <p:txBody>
          <a:bodyPr>
            <a:normAutofit/>
          </a:bodyPr>
          <a:lstStyle/>
          <a:p>
            <a:r>
              <a:rPr lang="en-GB" sz="7200" dirty="0" smtClean="0"/>
              <a:t>Curriculum</a:t>
            </a:r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2900399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01" y="200579"/>
            <a:ext cx="8596668" cy="1320800"/>
          </a:xfrm>
        </p:spPr>
        <p:txBody>
          <a:bodyPr>
            <a:normAutofit/>
          </a:bodyPr>
          <a:lstStyle/>
          <a:p>
            <a:r>
              <a:rPr lang="en-GB" sz="4800" dirty="0" smtClean="0"/>
              <a:t>Maths </a:t>
            </a:r>
            <a:endParaRPr lang="en-GB" sz="4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857633"/>
              </p:ext>
            </p:extLst>
          </p:nvPr>
        </p:nvGraphicFramePr>
        <p:xfrm>
          <a:off x="1349466" y="1242159"/>
          <a:ext cx="9502503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5131">
                  <a:extLst>
                    <a:ext uri="{9D8B030D-6E8A-4147-A177-3AD203B41FA5}">
                      <a16:colId xmlns:a16="http://schemas.microsoft.com/office/drawing/2014/main" val="2345941946"/>
                    </a:ext>
                  </a:extLst>
                </a:gridCol>
                <a:gridCol w="3559871">
                  <a:extLst>
                    <a:ext uri="{9D8B030D-6E8A-4147-A177-3AD203B41FA5}">
                      <a16:colId xmlns:a16="http://schemas.microsoft.com/office/drawing/2014/main" val="1115921163"/>
                    </a:ext>
                  </a:extLst>
                </a:gridCol>
                <a:gridCol w="3167501">
                  <a:extLst>
                    <a:ext uri="{9D8B030D-6E8A-4147-A177-3AD203B41FA5}">
                      <a16:colId xmlns:a16="http://schemas.microsoft.com/office/drawing/2014/main" val="2167146950"/>
                    </a:ext>
                  </a:extLst>
                </a:gridCol>
              </a:tblGrid>
              <a:tr h="41433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Autumn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Spring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Summer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223792"/>
                  </a:ext>
                </a:extLst>
              </a:tr>
              <a:tr h="3211057"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Place Value</a:t>
                      </a:r>
                    </a:p>
                    <a:p>
                      <a:r>
                        <a:rPr lang="en-GB" sz="2400" baseline="0" dirty="0" smtClean="0"/>
                        <a:t>Addition and subtraction</a:t>
                      </a:r>
                    </a:p>
                    <a:p>
                      <a:r>
                        <a:rPr lang="en-GB" sz="2400" baseline="0" dirty="0" smtClean="0"/>
                        <a:t>Measure - area</a:t>
                      </a:r>
                    </a:p>
                    <a:p>
                      <a:r>
                        <a:rPr lang="en-GB" sz="2400" baseline="0" dirty="0" smtClean="0"/>
                        <a:t>Multiplication and division</a:t>
                      </a:r>
                    </a:p>
                    <a:p>
                      <a:endParaRPr lang="en-GB" sz="2400" baseline="0" dirty="0" smtClean="0"/>
                    </a:p>
                    <a:p>
                      <a:endParaRPr lang="en-GB" sz="2400" baseline="0" dirty="0" smtClean="0"/>
                    </a:p>
                    <a:p>
                      <a:endParaRPr lang="en-GB" sz="2400" baseline="0" dirty="0" smtClean="0"/>
                    </a:p>
                    <a:p>
                      <a:endParaRPr lang="en-GB" sz="2400" baseline="0" dirty="0" smtClean="0"/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aseline="0" dirty="0" smtClean="0"/>
                        <a:t>Multiplication and division</a:t>
                      </a:r>
                    </a:p>
                    <a:p>
                      <a:r>
                        <a:rPr lang="en-GB" sz="2400" dirty="0" smtClean="0"/>
                        <a:t>Length</a:t>
                      </a:r>
                      <a:r>
                        <a:rPr lang="en-GB" sz="2400" baseline="0" dirty="0" smtClean="0"/>
                        <a:t> and perimeter</a:t>
                      </a:r>
                    </a:p>
                    <a:p>
                      <a:r>
                        <a:rPr lang="en-GB" sz="2400" baseline="0" dirty="0" smtClean="0"/>
                        <a:t>Fractions</a:t>
                      </a:r>
                    </a:p>
                    <a:p>
                      <a:r>
                        <a:rPr lang="en-GB" sz="2400" baseline="0" dirty="0" smtClean="0"/>
                        <a:t>Decimals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Decimals</a:t>
                      </a:r>
                    </a:p>
                    <a:p>
                      <a:r>
                        <a:rPr lang="en-GB" sz="2400" baseline="0" dirty="0" smtClean="0"/>
                        <a:t>Money</a:t>
                      </a:r>
                    </a:p>
                    <a:p>
                      <a:r>
                        <a:rPr lang="en-GB" sz="2400" baseline="0" dirty="0" smtClean="0"/>
                        <a:t>Time</a:t>
                      </a:r>
                    </a:p>
                    <a:p>
                      <a:r>
                        <a:rPr lang="en-GB" sz="2400" baseline="0" dirty="0" smtClean="0"/>
                        <a:t>Geometry – angle and 3D shapes</a:t>
                      </a:r>
                    </a:p>
                    <a:p>
                      <a:r>
                        <a:rPr lang="en-GB" sz="2400" baseline="0" dirty="0" smtClean="0"/>
                        <a:t>Statistics</a:t>
                      </a:r>
                    </a:p>
                    <a:p>
                      <a:r>
                        <a:rPr lang="en-GB" sz="2400" baseline="0" dirty="0" smtClean="0"/>
                        <a:t>Geometry – Position and direction</a:t>
                      </a:r>
                    </a:p>
                    <a:p>
                      <a:endParaRPr lang="en-GB" sz="2400" baseline="0" dirty="0" smtClean="0"/>
                    </a:p>
                    <a:p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25656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5939" y="200579"/>
            <a:ext cx="1581371" cy="1609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8724" y="6096000"/>
            <a:ext cx="8248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Discover, share, think, challenge, workbook!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4799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025" y="231630"/>
            <a:ext cx="3724901" cy="1724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/>
              <a:t>TT </a:t>
            </a:r>
            <a:r>
              <a:rPr lang="en-GB" u="sng" dirty="0" err="1" smtClean="0"/>
              <a:t>Rockstars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798" y="1930400"/>
            <a:ext cx="8463619" cy="4306885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CCW Precursive 7" panose="03050602040000000000" pitchFamily="66" charset="0"/>
              </a:rPr>
              <a:t>Little and often</a:t>
            </a:r>
          </a:p>
          <a:p>
            <a:r>
              <a:rPr lang="en-GB" dirty="0" smtClean="0">
                <a:latin typeface="CCW Precursive 7" panose="03050602040000000000" pitchFamily="66" charset="0"/>
              </a:rPr>
              <a:t>Repetitive to enable </a:t>
            </a:r>
            <a:r>
              <a:rPr lang="en-GB" dirty="0" smtClean="0">
                <a:latin typeface="CCW Precursive 7" panose="03050602040000000000" pitchFamily="66" charset="0"/>
              </a:rPr>
              <a:t>automaticity - </a:t>
            </a:r>
            <a:r>
              <a:rPr lang="en-GB" dirty="0" smtClean="0">
                <a:latin typeface="CCW Precursive 7" panose="03050602040000000000" pitchFamily="66" charset="0"/>
              </a:rPr>
              <a:t>may seem easy but children need to be under 2 secs per question to move on</a:t>
            </a:r>
          </a:p>
          <a:p>
            <a:r>
              <a:rPr lang="en-GB" dirty="0" smtClean="0">
                <a:latin typeface="CCW Precursive 7" panose="03050602040000000000" pitchFamily="66" charset="0"/>
              </a:rPr>
              <a:t>Gigs will assess as the children progress</a:t>
            </a:r>
          </a:p>
          <a:p>
            <a:r>
              <a:rPr lang="en-GB" dirty="0" smtClean="0">
                <a:latin typeface="CCW Precursive 7" panose="03050602040000000000" pitchFamily="66" charset="0"/>
              </a:rPr>
              <a:t>Games - Garage </a:t>
            </a:r>
            <a:endParaRPr lang="en-GB" dirty="0" smtClean="0">
              <a:latin typeface="CCW Precursive 7" panose="03050602040000000000" pitchFamily="66" charset="0"/>
            </a:endParaRPr>
          </a:p>
          <a:p>
            <a:r>
              <a:rPr lang="en-GB" dirty="0" smtClean="0">
                <a:latin typeface="CCW Precursive 7" panose="03050602040000000000" pitchFamily="66" charset="0"/>
              </a:rPr>
              <a:t>Studio- 12x12, sets the speed</a:t>
            </a:r>
          </a:p>
          <a:p>
            <a:r>
              <a:rPr lang="en-GB" dirty="0" err="1" smtClean="0">
                <a:latin typeface="CCW Precursive 7" panose="03050602040000000000" pitchFamily="66" charset="0"/>
              </a:rPr>
              <a:t>Soundcheck</a:t>
            </a:r>
            <a:r>
              <a:rPr lang="en-GB" dirty="0" smtClean="0">
                <a:latin typeface="CCW Precursive 7" panose="03050602040000000000" pitchFamily="66" charset="0"/>
              </a:rPr>
              <a:t>- </a:t>
            </a:r>
            <a:r>
              <a:rPr lang="en-GB" b="1" dirty="0" smtClean="0">
                <a:latin typeface="CCW Precursive 7" panose="03050602040000000000" pitchFamily="66" charset="0"/>
              </a:rPr>
              <a:t>Year 4 multiplication check</a:t>
            </a:r>
          </a:p>
          <a:p>
            <a:r>
              <a:rPr lang="en-GB" dirty="0" smtClean="0">
                <a:latin typeface="CCW Precursive 7" panose="03050602040000000000" pitchFamily="66" charset="0"/>
              </a:rPr>
              <a:t>Arena- Similar to garage but against others</a:t>
            </a:r>
          </a:p>
          <a:p>
            <a:r>
              <a:rPr lang="en-GB" dirty="0" smtClean="0">
                <a:latin typeface="CCW Precursive 7" panose="03050602040000000000" pitchFamily="66" charset="0"/>
              </a:rPr>
              <a:t>Festival- 12x12, against others</a:t>
            </a:r>
          </a:p>
          <a:p>
            <a:r>
              <a:rPr lang="en-GB" dirty="0" err="1" smtClean="0">
                <a:latin typeface="CCW Precursive 7" panose="03050602040000000000" pitchFamily="66" charset="0"/>
              </a:rPr>
              <a:t>Rockslam</a:t>
            </a:r>
            <a:r>
              <a:rPr lang="en-GB" dirty="0" smtClean="0">
                <a:latin typeface="CCW Precursive 7" panose="03050602040000000000" pitchFamily="66" charset="0"/>
              </a:rPr>
              <a:t>- Challenge others 12x12</a:t>
            </a:r>
            <a:endParaRPr lang="en-GB" dirty="0">
              <a:latin typeface="CCW Precursive 7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79251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538</TotalTime>
  <Words>957</Words>
  <Application>Microsoft Office PowerPoint</Application>
  <PresentationFormat>Widescreen</PresentationFormat>
  <Paragraphs>265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CCW Precursive 7</vt:lpstr>
      <vt:lpstr>Comic Sans MS</vt:lpstr>
      <vt:lpstr>Trebuchet MS</vt:lpstr>
      <vt:lpstr>Wingdings</vt:lpstr>
      <vt:lpstr>Wingdings 3</vt:lpstr>
      <vt:lpstr>Facet</vt:lpstr>
      <vt:lpstr>1_Facet</vt:lpstr>
      <vt:lpstr>Welcome to Beech Class</vt:lpstr>
      <vt:lpstr>Teachers  Class Teacher - Miss Lunny  Teaching Assistants: Mrs Crockard, Miss Lawson, Mr Kelly, Miss Knowles  PE: Mr Grooms    </vt:lpstr>
      <vt:lpstr>A little bit about us</vt:lpstr>
      <vt:lpstr>Our Values</vt:lpstr>
      <vt:lpstr>Key dates</vt:lpstr>
      <vt:lpstr>Timetable</vt:lpstr>
      <vt:lpstr>Curriculum</vt:lpstr>
      <vt:lpstr>Maths </vt:lpstr>
      <vt:lpstr>TT Rockstars</vt:lpstr>
      <vt:lpstr>English - writing </vt:lpstr>
      <vt:lpstr>English - reading </vt:lpstr>
      <vt:lpstr>Shared reading </vt:lpstr>
      <vt:lpstr>English - reading </vt:lpstr>
      <vt:lpstr>English - Spelling </vt:lpstr>
      <vt:lpstr>History and Geography </vt:lpstr>
      <vt:lpstr>Topic – An African Legacy</vt:lpstr>
      <vt:lpstr>Science </vt:lpstr>
      <vt:lpstr>Homework</vt:lpstr>
      <vt:lpstr>Times Tables Test</vt:lpstr>
      <vt:lpstr>Home school communication</vt:lpstr>
      <vt:lpstr>Thank you for attending this ‘Meet the teacher’   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…</dc:title>
  <dc:creator>Katie Smith</dc:creator>
  <cp:lastModifiedBy>slunny</cp:lastModifiedBy>
  <cp:revision>88</cp:revision>
  <dcterms:created xsi:type="dcterms:W3CDTF">2020-07-17T09:03:36Z</dcterms:created>
  <dcterms:modified xsi:type="dcterms:W3CDTF">2023-09-13T16:38:21Z</dcterms:modified>
</cp:coreProperties>
</file>